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CC9ADA-2129-4346-9390-B70554C55056}">
          <p14:sldIdLst>
            <p14:sldId id="256"/>
          </p14:sldIdLst>
        </p14:section>
        <p14:section name="Intro and Background" id="{7A253239-4566-43E3-91F3-41F1E31B2ABD}">
          <p14:sldIdLst>
            <p14:sldId id="257"/>
            <p14:sldId id="258"/>
          </p14:sldIdLst>
        </p14:section>
        <p14:section name="Mapping Crime" id="{DFD23EA0-A262-4287-9007-AABF6467EE8B}">
          <p14:sldIdLst>
            <p14:sldId id="259"/>
            <p14:sldId id="260"/>
            <p14:sldId id="261"/>
          </p14:sldIdLst>
        </p14:section>
        <p14:section name="Proximity Analysis" id="{CDC2E7B3-EA1D-4C2F-91AB-D9014EBC5F50}">
          <p14:sldIdLst>
            <p14:sldId id="262"/>
            <p14:sldId id="263"/>
          </p14:sldIdLst>
        </p14:section>
        <p14:section name="Community Level Analysis" id="{5D11E83F-F7B3-41B8-8F5F-1D2CE31C0115}">
          <p14:sldIdLst>
            <p14:sldId id="264"/>
            <p14:sldId id="265"/>
            <p14:sldId id="266"/>
          </p14:sldIdLst>
        </p14:section>
        <p14:section name="Demographics" id="{46D29C0C-1415-486F-9987-BFACC104C8ED}">
          <p14:sldIdLst>
            <p14:sldId id="267"/>
            <p14:sldId id="268"/>
          </p14:sldIdLst>
        </p14:section>
        <p14:section name="Temporal Characteristics" id="{FA222208-C2EC-4F32-AD60-C659EF245EAE}">
          <p14:sldIdLst>
            <p14:sldId id="269"/>
          </p14:sldIdLst>
        </p14:section>
        <p14:section name="Modeling" id="{5D3FAEF1-A84D-4B4B-AFD3-9DBE9B145B75}">
          <p14:sldIdLst>
            <p14:sldId id="270"/>
          </p14:sldIdLst>
        </p14:section>
        <p14:section name="Conclusions" id="{98CED2C8-E9AF-423C-A30C-3445CF59EB85}">
          <p14:sldIdLst>
            <p14:sldId id="271"/>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70057" autoAdjust="0"/>
  </p:normalViewPr>
  <p:slideViewPr>
    <p:cSldViewPr>
      <p:cViewPr varScale="1">
        <p:scale>
          <a:sx n="81" d="100"/>
          <a:sy n="81" d="100"/>
        </p:scale>
        <p:origin x="-2730"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4BD626-D7BD-4379-8890-2A57EDCB50D3}" type="datetimeFigureOut">
              <a:rPr lang="en-US" smtClean="0"/>
              <a:t>5/1/2016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5C8837-3AC7-42F7-94D4-A2EEDFCEB15A}" type="slidenum">
              <a:rPr lang="en-US" smtClean="0"/>
              <a:t>‹#›</a:t>
            </a:fld>
            <a:endParaRPr lang="en-US"/>
          </a:p>
        </p:txBody>
      </p:sp>
    </p:spTree>
    <p:extLst>
      <p:ext uri="{BB962C8B-B14F-4D97-AF65-F5344CB8AC3E}">
        <p14:creationId xmlns:p14="http://schemas.microsoft.com/office/powerpoint/2010/main" val="1116935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3</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12</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rPr>
              <a:t>There is some co-linearity between “% Households Below the Poverty Line” and “% Aged 16 Unemployed” [</a:t>
            </a:r>
            <a:r>
              <a:rPr lang="en-US" sz="1200" dirty="0" err="1" smtClean="0">
                <a:effectLst/>
              </a:rPr>
              <a:t>corr</a:t>
            </a:r>
            <a:r>
              <a:rPr lang="en-US" sz="1200" dirty="0" smtClean="0">
                <a:effectLst/>
              </a:rPr>
              <a:t> = 0.81] as well as “#of Transit Stations” and “Population Density” [</a:t>
            </a:r>
            <a:r>
              <a:rPr lang="en-US" sz="1200" dirty="0" err="1" smtClean="0">
                <a:effectLst/>
              </a:rPr>
              <a:t>corr</a:t>
            </a:r>
            <a:r>
              <a:rPr lang="en-US" sz="1200" dirty="0" smtClean="0">
                <a:effectLst/>
              </a:rPr>
              <a:t> = 0.48]. </a:t>
            </a:r>
          </a:p>
          <a:p>
            <a:endParaRPr lang="en-US" sz="1200" dirty="0" smtClean="0">
              <a:effectLst/>
            </a:endParaRPr>
          </a:p>
          <a:p>
            <a:r>
              <a:rPr lang="en-US" sz="1200" dirty="0" smtClean="0">
                <a:effectLst/>
              </a:rPr>
              <a:t>This will dictate choosing the more significant factor of each pair for regression modeling. I.e. “% Households Below the Poverty Line” and “#of Transit Stations.”  See the modeling section below.</a:t>
            </a:r>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13</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14</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15</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16</a:t>
            </a:fld>
            <a:endParaRPr lang="en-US"/>
          </a:p>
        </p:txBody>
      </p:sp>
    </p:spTree>
    <p:extLst>
      <p:ext uri="{BB962C8B-B14F-4D97-AF65-F5344CB8AC3E}">
        <p14:creationId xmlns:p14="http://schemas.microsoft.com/office/powerpoint/2010/main" val="33422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It would be worth running a few trials in the city’s most crime dense communities to determine effect.  Per the choropleth and bar graphs in the community section of this paper, a trial in West and East Garfield could be used to gauge effects on Violent Crimes while a trial in the Loop and the Near North Side could be used for Property Crimes.  Trials in these areas should help isolate any effects that the strategy has on Violent Crimes vs. Non-Violent Property Crime.</a:t>
            </a:r>
          </a:p>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17</a:t>
            </a:fld>
            <a:endParaRPr lang="en-US"/>
          </a:p>
        </p:txBody>
      </p:sp>
    </p:spTree>
    <p:extLst>
      <p:ext uri="{BB962C8B-B14F-4D97-AF65-F5344CB8AC3E}">
        <p14:creationId xmlns:p14="http://schemas.microsoft.com/office/powerpoint/2010/main" val="365436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4</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 would be interesting to contrast crime patterns in these areas before and after each PD was built.  Assuming one controlled for any changes in population/demographics, changes in local crime rates could corroborate patrol effectiveness and/or the hypothesized deterrent effect.  Without that data one can only examine the current spatial characteristics. </a:t>
            </a:r>
          </a:p>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5</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6</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This could be viewed as a success.  I.e. patrols have been a relatively effective approach to confronting crime.   </a:t>
            </a:r>
          </a:p>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7</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could be further refined with more transit related data such as bus stops and/or volume estimates.  Regardless, it is clear that any future infrastructure investments and patrol assignments must account for a city’s transit characteristics.</a:t>
            </a:r>
          </a:p>
          <a:p>
            <a:pPr marL="18288" indent="0">
              <a:buNone/>
            </a:pP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8</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9</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Both of these communities in particular are relatively affluent with per capita incomes of $65,526 and $88,669, respectively; however, they have a very large number of accessible mass transit locations within their communities. </a:t>
            </a:r>
          </a:p>
          <a:p>
            <a:endParaRPr lang="en-US" dirty="0"/>
          </a:p>
        </p:txBody>
      </p:sp>
      <p:sp>
        <p:nvSpPr>
          <p:cNvPr id="4" name="Slide Number Placeholder 3"/>
          <p:cNvSpPr>
            <a:spLocks noGrp="1"/>
          </p:cNvSpPr>
          <p:nvPr>
            <p:ph type="sldNum" sz="quarter" idx="10"/>
          </p:nvPr>
        </p:nvSpPr>
        <p:spPr/>
        <p:txBody>
          <a:bodyPr/>
          <a:lstStyle/>
          <a:p>
            <a:fld id="{DF5C8837-3AC7-42F7-94D4-A2EEDFCEB15A}" type="slidenum">
              <a:rPr lang="en-US" smtClean="0"/>
              <a:t>10</a:t>
            </a:fld>
            <a:endParaRPr lang="en-US"/>
          </a:p>
        </p:txBody>
      </p:sp>
    </p:spTree>
    <p:extLst>
      <p:ext uri="{BB962C8B-B14F-4D97-AF65-F5344CB8AC3E}">
        <p14:creationId xmlns:p14="http://schemas.microsoft.com/office/powerpoint/2010/main" val="1357270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5C8837-3AC7-42F7-94D4-A2EEDFCEB15A}" type="slidenum">
              <a:rPr lang="en-US" smtClean="0"/>
              <a:t>11</a:t>
            </a:fld>
            <a:endParaRPr lang="en-US"/>
          </a:p>
        </p:txBody>
      </p:sp>
    </p:spTree>
    <p:extLst>
      <p:ext uri="{BB962C8B-B14F-4D97-AF65-F5344CB8AC3E}">
        <p14:creationId xmlns:p14="http://schemas.microsoft.com/office/powerpoint/2010/main" val="135727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2069C06D-4ED8-42C6-905D-CA84CA1B6CBF}" type="datetime2">
              <a:rPr lang="en-US" smtClean="0"/>
              <a:t>Sunday, May 01, 2016</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Sunday, May 01,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Sunday, May 01,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14CB1CAA-32CD-4B55-B92A-B8F0843CACF4}" type="datetime2">
              <a:rPr lang="en-US" smtClean="0"/>
              <a:t>Sunday, May 01, 2016</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3AD8CDC4-3D19-4983-B478-82F6B8E5AB66}" type="datetime2">
              <a:rPr lang="en-US" smtClean="0"/>
              <a:t>Sunday, May 01, 2016</a:t>
            </a:fld>
            <a:endParaRPr lang="en-US" dirty="0"/>
          </a:p>
        </p:txBody>
      </p:sp>
      <p:sp>
        <p:nvSpPr>
          <p:cNvPr id="13" name="Slide Number Placeholder 12"/>
          <p:cNvSpPr>
            <a:spLocks noGrp="1"/>
          </p:cNvSpPr>
          <p:nvPr>
            <p:ph type="sldNum" sz="quarter" idx="11"/>
          </p:nvPr>
        </p:nvSpPr>
        <p:spPr/>
        <p:txBody>
          <a:body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4B82477-D5D3-4181-8C11-75D0F2433A87}" type="datetime2">
              <a:rPr lang="en-US" smtClean="0"/>
              <a:t>Sunday, May 01, 2016</a:t>
            </a:fld>
            <a:endParaRPr lang="en-US" dirty="0"/>
          </a:p>
        </p:txBody>
      </p:sp>
      <p:sp>
        <p:nvSpPr>
          <p:cNvPr id="9" name="Slide Number Placeholder 8"/>
          <p:cNvSpPr>
            <a:spLocks noGrp="1"/>
          </p:cNvSpPr>
          <p:nvPr>
            <p:ph type="sldNum" sz="quarter" idx="11"/>
          </p:nvPr>
        </p:nvSpPr>
        <p:spPr/>
        <p:txBody>
          <a:bodyPr/>
          <a:lstStyle/>
          <a:p>
            <a:fld id="{1789C0F2-17E0-497A-9BBE-0C73201AAFE3}"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213E253B-1893-4367-8BAE-DF4BC10DC578}" type="datetime2">
              <a:rPr lang="en-US" smtClean="0"/>
              <a:t>Sunday, May 01, 2016</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8B62300D-25B3-4603-86C9-4CB776489F00}" type="datetime2">
              <a:rPr lang="en-US" smtClean="0"/>
              <a:t>Sunday, May 01, 2016</a:t>
            </a:fld>
            <a:endParaRPr lang="en-US" dirty="0"/>
          </a:p>
        </p:txBody>
      </p:sp>
      <p:sp>
        <p:nvSpPr>
          <p:cNvPr id="8" name="Slide Number Placeholder 7"/>
          <p:cNvSpPr>
            <a:spLocks noGrp="1"/>
          </p:cNvSpPr>
          <p:nvPr>
            <p:ph type="sldNum" sz="quarter" idx="11"/>
          </p:nvPr>
        </p:nvSpPr>
        <p:spPr/>
        <p:txBody>
          <a:bodyPr/>
          <a:lstStyle/>
          <a:p>
            <a:fld id="{1789C0F2-17E0-497A-9BBE-0C73201AAFE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6314AD9-FCC8-48B7-B85B-012A91320DFF}" type="datetime2">
              <a:rPr lang="en-US" smtClean="0"/>
              <a:t>Sunday, May 01, 2016</a:t>
            </a:fld>
            <a:endParaRPr lang="en-US" dirty="0"/>
          </a:p>
        </p:txBody>
      </p:sp>
      <p:sp>
        <p:nvSpPr>
          <p:cNvPr id="6" name="Slide Number Placeholder 5"/>
          <p:cNvSpPr>
            <a:spLocks noGrp="1"/>
          </p:cNvSpPr>
          <p:nvPr>
            <p:ph type="sldNum" sz="quarter" idx="11"/>
          </p:nvPr>
        </p:nvSpPr>
        <p:spPr/>
        <p:txBody>
          <a:bodyPr/>
          <a:lstStyle/>
          <a:p>
            <a:fld id="{1789C0F2-17E0-497A-9BBE-0C73201AAFE3}"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3182DC50-D5DB-4F94-B367-9876CD2C4012}" type="datetime2">
              <a:rPr lang="en-US" smtClean="0"/>
              <a:t>Sunday, May 01, 2016</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292EB412-E790-42EA-81FE-2925D3A43D91}" type="datetime2">
              <a:rPr lang="en-US" smtClean="0"/>
              <a:t>Sunday, May 01, 2016</a:t>
            </a:fld>
            <a:endParaRPr lang="en-US" dirty="0"/>
          </a:p>
        </p:txBody>
      </p:sp>
      <p:sp>
        <p:nvSpPr>
          <p:cNvPr id="14" name="Slide Number Placeholder 13"/>
          <p:cNvSpPr>
            <a:spLocks noGrp="1"/>
          </p:cNvSpPr>
          <p:nvPr>
            <p:ph type="sldNum" sz="quarter" idx="11"/>
          </p:nvPr>
        </p:nvSpPr>
        <p:spPr/>
        <p:txBody>
          <a:bodyPr/>
          <a:lstStyle/>
          <a:p>
            <a:fld id="{1789C0F2-17E0-497A-9BBE-0C73201AAFE3}" type="slidenum">
              <a:rPr lang="en-US" smtClean="0"/>
              <a:pPr/>
              <a:t>‹#›</a:t>
            </a:fld>
            <a:endParaRPr lang="en-US" dirty="0"/>
          </a:p>
        </p:txBody>
      </p:sp>
      <p:sp>
        <p:nvSpPr>
          <p:cNvPr id="15" name="Footer Placeholder 14"/>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B385921-A91A-409C-921C-0E0EC1E750EC}" type="datetime2">
              <a:rPr lang="en-US" smtClean="0"/>
              <a:t>Sunday, May 01, 2016</a:t>
            </a:fld>
            <a:endParaRPr lang="en-US" dirty="0"/>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dirty="0"/>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1789C0F2-17E0-497A-9BBE-0C73201AAFE3}"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Habitat of Crime</a:t>
            </a:r>
            <a:endParaRPr lang="en-US" dirty="0"/>
          </a:p>
        </p:txBody>
      </p:sp>
      <p:sp>
        <p:nvSpPr>
          <p:cNvPr id="3" name="Subtitle 2"/>
          <p:cNvSpPr>
            <a:spLocks noGrp="1"/>
          </p:cNvSpPr>
          <p:nvPr>
            <p:ph type="subTitle" idx="1"/>
          </p:nvPr>
        </p:nvSpPr>
        <p:spPr/>
        <p:txBody>
          <a:bodyPr>
            <a:normAutofit fontScale="92500"/>
          </a:bodyPr>
          <a:lstStyle/>
          <a:p>
            <a:r>
              <a:rPr lang="en-US" dirty="0"/>
              <a:t>Examining the Spatial and Demographic Characteristics of Chicago Crime to Inform </a:t>
            </a:r>
            <a:r>
              <a:rPr lang="en-US" dirty="0" smtClean="0"/>
              <a:t>Resource </a:t>
            </a:r>
            <a:r>
              <a:rPr lang="en-US" dirty="0"/>
              <a:t>Deployment</a:t>
            </a:r>
          </a:p>
        </p:txBody>
      </p:sp>
      <p:sp>
        <p:nvSpPr>
          <p:cNvPr id="4" name="Date Placeholder 3"/>
          <p:cNvSpPr>
            <a:spLocks noGrp="1"/>
          </p:cNvSpPr>
          <p:nvPr>
            <p:ph type="dt" sz="half" idx="10"/>
          </p:nvPr>
        </p:nvSpPr>
        <p:spPr/>
        <p:txBody>
          <a:bodyPr/>
          <a:lstStyle/>
          <a:p>
            <a:r>
              <a:rPr lang="en-US" dirty="0" smtClean="0"/>
              <a:t>April, 2016</a:t>
            </a:r>
            <a:endParaRPr lang="en-US" dirty="0"/>
          </a:p>
        </p:txBody>
      </p:sp>
      <p:sp>
        <p:nvSpPr>
          <p:cNvPr id="6" name="Footer Placeholder 5"/>
          <p:cNvSpPr>
            <a:spLocks noGrp="1"/>
          </p:cNvSpPr>
          <p:nvPr>
            <p:ph type="ftr" sz="quarter" idx="12"/>
          </p:nvPr>
        </p:nvSpPr>
        <p:spPr/>
        <p:txBody>
          <a:bodyPr/>
          <a:lstStyle/>
          <a:p>
            <a:r>
              <a:rPr lang="en-US" dirty="0" smtClean="0"/>
              <a:t>This slide show is a condensed version of the Springboard Capstone Project Write-up bearing the same name</a:t>
            </a:r>
            <a:r>
              <a:rPr lang="en-US" dirty="0" smtClean="0"/>
              <a:t> and available on </a:t>
            </a:r>
            <a:r>
              <a:rPr lang="en-US" dirty="0" err="1" smtClean="0"/>
              <a:t>Github</a:t>
            </a:r>
            <a:r>
              <a:rPr lang="en-US" dirty="0" smtClean="0"/>
              <a:t>.</a:t>
            </a:r>
            <a:endParaRPr lang="en-US" dirty="0"/>
          </a:p>
        </p:txBody>
      </p:sp>
    </p:spTree>
    <p:extLst>
      <p:ext uri="{BB962C8B-B14F-4D97-AF65-F5344CB8AC3E}">
        <p14:creationId xmlns:p14="http://schemas.microsoft.com/office/powerpoint/2010/main" val="1207003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lnSpcReduction="10000"/>
          </a:bodyPr>
          <a:lstStyle/>
          <a:p>
            <a:pPr marL="18288" indent="0">
              <a:buNone/>
            </a:pPr>
            <a:r>
              <a:rPr lang="en-US" sz="1600" dirty="0" smtClean="0">
                <a:effectLst/>
              </a:rPr>
              <a:t>The following </a:t>
            </a:r>
            <a:r>
              <a:rPr lang="en-US" sz="1600" dirty="0">
                <a:effectLst/>
              </a:rPr>
              <a:t>bar graph shows the 20 communities with the highest density ratings.  It is ordered by a community’s overall crime density and then split out to show Non-Violent Property Crime separate from Violent Crimes.  </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400" dirty="0" smtClean="0"/>
              <a:t>Density @ the Community Level</a:t>
            </a:r>
            <a:endParaRPr lang="en-US" sz="4400" dirty="0"/>
          </a:p>
        </p:txBody>
      </p:sp>
      <p:sp>
        <p:nvSpPr>
          <p:cNvPr id="8" name="Content Placeholder 1"/>
          <p:cNvSpPr txBox="1">
            <a:spLocks/>
          </p:cNvSpPr>
          <p:nvPr/>
        </p:nvSpPr>
        <p:spPr>
          <a:xfrm>
            <a:off x="5181602" y="2514600"/>
            <a:ext cx="3733798" cy="27432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a:effectLst/>
              </a:rPr>
              <a:t>Some communities, like the Loop and the Near North Side, are very crime dense and have a markedly one-sided make-up of </a:t>
            </a:r>
            <a:r>
              <a:rPr lang="en-US" sz="1400" dirty="0" smtClean="0">
                <a:effectLst/>
              </a:rPr>
              <a:t>crime that </a:t>
            </a:r>
            <a:r>
              <a:rPr lang="en-US" sz="1400" dirty="0">
                <a:effectLst/>
              </a:rPr>
              <a:t>traditional demographic factors </a:t>
            </a:r>
            <a:r>
              <a:rPr lang="en-US" sz="1400" dirty="0" smtClean="0">
                <a:effectLst/>
              </a:rPr>
              <a:t>like income would </a:t>
            </a:r>
            <a:r>
              <a:rPr lang="en-US" sz="1400" dirty="0">
                <a:effectLst/>
              </a:rPr>
              <a:t>not have </a:t>
            </a:r>
            <a:r>
              <a:rPr lang="en-US" sz="1400" dirty="0" smtClean="0">
                <a:effectLst/>
              </a:rPr>
              <a:t>predicted.  </a:t>
            </a:r>
          </a:p>
          <a:p>
            <a:endParaRPr lang="en-US" sz="1400" dirty="0" smtClean="0">
              <a:effectLst/>
            </a:endParaRPr>
          </a:p>
          <a:p>
            <a:r>
              <a:rPr lang="en-US" sz="1400" dirty="0" smtClean="0">
                <a:effectLst/>
              </a:rPr>
              <a:t>Per </a:t>
            </a:r>
            <a:r>
              <a:rPr lang="en-US" sz="1400" dirty="0">
                <a:effectLst/>
              </a:rPr>
              <a:t>the section on community demographics below, mass transit locations may be a better predictor of crime rates than traditional demographic factors.</a:t>
            </a:r>
            <a:r>
              <a:rPr lang="en-US" sz="1400" dirty="0" smtClean="0"/>
              <a:t> </a:t>
            </a:r>
            <a:endParaRPr lang="en-US" sz="1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8" y="1981200"/>
            <a:ext cx="4728769" cy="441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1981200"/>
            <a:ext cx="3733798" cy="513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50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fontScale="92500" lnSpcReduction="10000"/>
          </a:bodyPr>
          <a:lstStyle/>
          <a:p>
            <a:pPr marL="18288" indent="0">
              <a:buNone/>
            </a:pPr>
            <a:r>
              <a:rPr lang="en-US" sz="1600" dirty="0">
                <a:effectLst/>
              </a:rPr>
              <a:t>Using another metric, one could contrast crime density by community to the same map colored by community hardship. </a:t>
            </a:r>
            <a:r>
              <a:rPr lang="en-US" sz="1600" dirty="0" smtClean="0">
                <a:effectLst/>
              </a:rPr>
              <a:t>Note </a:t>
            </a:r>
            <a:r>
              <a:rPr lang="en-US" sz="1600" dirty="0">
                <a:effectLst/>
              </a:rPr>
              <a:t>how hardship is not a tremendous predictor of crime.  See the next section for a deeper dive on community demographic factors.</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400" dirty="0" smtClean="0"/>
              <a:t>Density @ the Community Level</a:t>
            </a:r>
            <a:endParaRPr lang="en-US" sz="4400" dirty="0"/>
          </a:p>
        </p:txBody>
      </p:sp>
      <p:sp>
        <p:nvSpPr>
          <p:cNvPr id="4" name="TextBox 3"/>
          <p:cNvSpPr txBox="1"/>
          <p:nvPr/>
        </p:nvSpPr>
        <p:spPr>
          <a:xfrm>
            <a:off x="1397000" y="2083750"/>
            <a:ext cx="2057400" cy="369332"/>
          </a:xfrm>
          <a:prstGeom prst="rect">
            <a:avLst/>
          </a:prstGeom>
          <a:noFill/>
        </p:spPr>
        <p:txBody>
          <a:bodyPr wrap="square" rtlCol="0">
            <a:spAutoFit/>
          </a:bodyPr>
          <a:lstStyle/>
          <a:p>
            <a:pPr algn="ctr"/>
            <a:r>
              <a:rPr lang="en-US" dirty="0" smtClean="0"/>
              <a:t>Crime Density</a:t>
            </a:r>
            <a:endParaRPr lang="en-US" dirty="0"/>
          </a:p>
        </p:txBody>
      </p:sp>
      <p:pic>
        <p:nvPicPr>
          <p:cNvPr id="9" name="Picture 8"/>
          <p:cNvPicPr/>
          <p:nvPr/>
        </p:nvPicPr>
        <p:blipFill>
          <a:blip r:embed="rId3"/>
          <a:stretch>
            <a:fillRect/>
          </a:stretch>
        </p:blipFill>
        <p:spPr>
          <a:xfrm>
            <a:off x="660400" y="2453082"/>
            <a:ext cx="3530600" cy="3916680"/>
          </a:xfrm>
          <a:prstGeom prst="rect">
            <a:avLst/>
          </a:prstGeom>
        </p:spPr>
      </p:pic>
      <p:pic>
        <p:nvPicPr>
          <p:cNvPr id="10" name="Picture 9"/>
          <p:cNvPicPr/>
          <p:nvPr/>
        </p:nvPicPr>
        <p:blipFill>
          <a:blip r:embed="rId4"/>
          <a:stretch>
            <a:fillRect/>
          </a:stretch>
        </p:blipFill>
        <p:spPr>
          <a:xfrm>
            <a:off x="4648200" y="2453082"/>
            <a:ext cx="3514090" cy="3916680"/>
          </a:xfrm>
          <a:prstGeom prst="rect">
            <a:avLst/>
          </a:prstGeom>
        </p:spPr>
      </p:pic>
      <p:sp>
        <p:nvSpPr>
          <p:cNvPr id="11" name="TextBox 10"/>
          <p:cNvSpPr txBox="1"/>
          <p:nvPr/>
        </p:nvSpPr>
        <p:spPr>
          <a:xfrm>
            <a:off x="5376545" y="2089447"/>
            <a:ext cx="2057400" cy="369332"/>
          </a:xfrm>
          <a:prstGeom prst="rect">
            <a:avLst/>
          </a:prstGeom>
          <a:noFill/>
        </p:spPr>
        <p:txBody>
          <a:bodyPr wrap="square" rtlCol="0">
            <a:spAutoFit/>
          </a:bodyPr>
          <a:lstStyle/>
          <a:p>
            <a:pPr algn="ctr"/>
            <a:r>
              <a:rPr lang="en-US" dirty="0" smtClean="0"/>
              <a:t>Hardship Index</a:t>
            </a:r>
            <a:endParaRPr lang="en-US" dirty="0"/>
          </a:p>
        </p:txBody>
      </p:sp>
    </p:spTree>
    <p:extLst>
      <p:ext uri="{BB962C8B-B14F-4D97-AF65-F5344CB8AC3E}">
        <p14:creationId xmlns:p14="http://schemas.microsoft.com/office/powerpoint/2010/main" val="477758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839200" cy="1219200"/>
          </a:xfrm>
        </p:spPr>
        <p:txBody>
          <a:bodyPr>
            <a:normAutofit/>
          </a:bodyPr>
          <a:lstStyle/>
          <a:p>
            <a:pPr marL="18288" indent="0">
              <a:buNone/>
            </a:pPr>
            <a:r>
              <a:rPr lang="en-US" sz="1600" dirty="0"/>
              <a:t>There are a number of demographic factors typically thought to cause higher crime rates.  These include increased population density, lower relative income, unemployment, and poor or incomplete education.  This analysis explored each of these metrics at the community level. </a:t>
            </a:r>
          </a:p>
        </p:txBody>
      </p:sp>
      <p:sp>
        <p:nvSpPr>
          <p:cNvPr id="3" name="Title 2"/>
          <p:cNvSpPr>
            <a:spLocks noGrp="1"/>
          </p:cNvSpPr>
          <p:nvPr>
            <p:ph type="title"/>
          </p:nvPr>
        </p:nvSpPr>
        <p:spPr>
          <a:xfrm>
            <a:off x="152400" y="152400"/>
            <a:ext cx="8839200" cy="1371600"/>
          </a:xfrm>
          <a:solidFill>
            <a:schemeClr val="accent3">
              <a:lumMod val="60000"/>
              <a:lumOff val="40000"/>
            </a:schemeClr>
          </a:solidFill>
        </p:spPr>
        <p:txBody>
          <a:bodyPr/>
          <a:lstStyle/>
          <a:p>
            <a:r>
              <a:rPr lang="en-US" sz="4400" dirty="0" smtClean="0"/>
              <a:t>Demographics </a:t>
            </a:r>
            <a:r>
              <a:rPr lang="en-US" sz="4400" dirty="0"/>
              <a:t>and Other Community Level Characteristics</a:t>
            </a:r>
          </a:p>
        </p:txBody>
      </p:sp>
      <p:sp>
        <p:nvSpPr>
          <p:cNvPr id="10" name="Content Placeholder 1"/>
          <p:cNvSpPr txBox="1">
            <a:spLocks/>
          </p:cNvSpPr>
          <p:nvPr/>
        </p:nvSpPr>
        <p:spPr>
          <a:xfrm>
            <a:off x="228601" y="2514600"/>
            <a:ext cx="3951478" cy="1676400"/>
          </a:xfrm>
          <a:prstGeom prst="rect">
            <a:avLst/>
          </a:prstGeom>
        </p:spPr>
        <p:txBody>
          <a:bodyPr vert="horz" lIns="91440" tIns="45720" rIns="91440" bIns="45720" rtlCol="0" anchor="ctr">
            <a:normAutofit fontScale="92500" lnSpcReduction="100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smtClean="0">
                <a:effectLst/>
              </a:rPr>
              <a:t>To </a:t>
            </a:r>
            <a:r>
              <a:rPr lang="en-US" sz="1400" dirty="0">
                <a:effectLst/>
              </a:rPr>
              <a:t>summarize findings, only 3 of the chosen demographic factors were significantly correlated to a community’s spatial crime </a:t>
            </a:r>
            <a:r>
              <a:rPr lang="en-US" sz="1400" dirty="0" smtClean="0">
                <a:effectLst/>
              </a:rPr>
              <a:t>rate </a:t>
            </a:r>
          </a:p>
          <a:p>
            <a:endParaRPr lang="en-US" sz="1400" dirty="0" smtClean="0">
              <a:effectLst/>
            </a:endParaRPr>
          </a:p>
          <a:p>
            <a:r>
              <a:rPr lang="en-US" sz="1400" dirty="0">
                <a:effectLst/>
              </a:rPr>
              <a:t>T</a:t>
            </a:r>
            <a:r>
              <a:rPr lang="en-US" sz="1400" dirty="0" smtClean="0">
                <a:effectLst/>
              </a:rPr>
              <a:t>he </a:t>
            </a:r>
            <a:r>
              <a:rPr lang="en-US" sz="1400" dirty="0">
                <a:effectLst/>
              </a:rPr>
              <a:t>number of transit stations accessible to a given community </a:t>
            </a:r>
            <a:r>
              <a:rPr lang="en-US" sz="1400" dirty="0" smtClean="0">
                <a:effectLst/>
              </a:rPr>
              <a:t>is </a:t>
            </a:r>
            <a:r>
              <a:rPr lang="en-US" sz="1400" dirty="0">
                <a:effectLst/>
              </a:rPr>
              <a:t>more highly correlated with spatial crime rates than any of the demographic variables. </a:t>
            </a:r>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419600"/>
            <a:ext cx="3733800" cy="1752600"/>
          </a:xfrm>
          <a:prstGeom prst="rect">
            <a:avLst/>
          </a:prstGeom>
          <a:noFill/>
          <a:ln>
            <a:no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079" y="2514600"/>
            <a:ext cx="4685968" cy="3657600"/>
          </a:xfrm>
          <a:prstGeom prst="rect">
            <a:avLst/>
          </a:prstGeom>
        </p:spPr>
      </p:pic>
    </p:spTree>
    <p:extLst>
      <p:ext uri="{BB962C8B-B14F-4D97-AF65-F5344CB8AC3E}">
        <p14:creationId xmlns:p14="http://schemas.microsoft.com/office/powerpoint/2010/main" val="317249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839200" cy="838200"/>
          </a:xfrm>
        </p:spPr>
        <p:txBody>
          <a:bodyPr>
            <a:normAutofit/>
          </a:bodyPr>
          <a:lstStyle/>
          <a:p>
            <a:pPr marL="18288" indent="0">
              <a:buNone/>
            </a:pPr>
            <a:r>
              <a:rPr lang="en-US" sz="1600" dirty="0"/>
              <a:t>The following graphs illustrate these relationships in order of decreasing correlation and significance. </a:t>
            </a:r>
          </a:p>
        </p:txBody>
      </p:sp>
      <p:sp>
        <p:nvSpPr>
          <p:cNvPr id="3" name="Title 2"/>
          <p:cNvSpPr>
            <a:spLocks noGrp="1"/>
          </p:cNvSpPr>
          <p:nvPr>
            <p:ph type="title"/>
          </p:nvPr>
        </p:nvSpPr>
        <p:spPr>
          <a:xfrm>
            <a:off x="152400" y="152400"/>
            <a:ext cx="8839200" cy="1371600"/>
          </a:xfrm>
          <a:solidFill>
            <a:schemeClr val="accent3">
              <a:lumMod val="60000"/>
              <a:lumOff val="40000"/>
            </a:schemeClr>
          </a:solidFill>
        </p:spPr>
        <p:txBody>
          <a:bodyPr/>
          <a:lstStyle/>
          <a:p>
            <a:r>
              <a:rPr lang="en-US" sz="4400" dirty="0" smtClean="0"/>
              <a:t>Demographics </a:t>
            </a:r>
            <a:r>
              <a:rPr lang="en-US" sz="4400" dirty="0"/>
              <a:t>and Other Community Level Characteristics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70" y="2209800"/>
            <a:ext cx="3950430" cy="368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3662" y="2209800"/>
            <a:ext cx="3956938" cy="3689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1"/>
          <p:cNvSpPr txBox="1">
            <a:spLocks/>
          </p:cNvSpPr>
          <p:nvPr/>
        </p:nvSpPr>
        <p:spPr>
          <a:xfrm>
            <a:off x="545371" y="5975472"/>
            <a:ext cx="8065230" cy="653927"/>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sz="1400" dirty="0"/>
          </a:p>
        </p:txBody>
      </p:sp>
    </p:spTree>
    <p:extLst>
      <p:ext uri="{BB962C8B-B14F-4D97-AF65-F5344CB8AC3E}">
        <p14:creationId xmlns:p14="http://schemas.microsoft.com/office/powerpoint/2010/main" val="352918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fontScale="92500" lnSpcReduction="10000"/>
          </a:bodyPr>
          <a:lstStyle/>
          <a:p>
            <a:pPr marL="18288" indent="0">
              <a:buNone/>
            </a:pPr>
            <a:r>
              <a:rPr lang="en-US" sz="1600" dirty="0">
                <a:effectLst/>
              </a:rPr>
              <a:t>Beyond the spatial characteristics of crime, the city must efficiently deploy its resource on a daily and even hourly basis. </a:t>
            </a:r>
            <a:r>
              <a:rPr lang="en-US" sz="1600" dirty="0" smtClean="0">
                <a:effectLst/>
              </a:rPr>
              <a:t>While </a:t>
            </a:r>
            <a:r>
              <a:rPr lang="en-US" sz="1600" dirty="0">
                <a:effectLst/>
              </a:rPr>
              <a:t>there is some variance within meta-categories, it does not appear that overall crime rates differ substantially by day of </a:t>
            </a:r>
            <a:r>
              <a:rPr lang="en-US" sz="1600" dirty="0" smtClean="0">
                <a:effectLst/>
              </a:rPr>
              <a:t>week; however, they do by hour.</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800" dirty="0" smtClean="0"/>
              <a:t>Proximity to Transit Stations</a:t>
            </a:r>
            <a:endParaRPr lang="en-US" sz="480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981200"/>
            <a:ext cx="3962400" cy="3938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p:nvPr/>
        </p:nvPicPr>
        <p:blipFill>
          <a:blip r:embed="rId4"/>
          <a:stretch>
            <a:fillRect/>
          </a:stretch>
        </p:blipFill>
        <p:spPr>
          <a:xfrm>
            <a:off x="4403221" y="1983626"/>
            <a:ext cx="4495800" cy="3100565"/>
          </a:xfrm>
          <a:prstGeom prst="rect">
            <a:avLst/>
          </a:prstGeom>
        </p:spPr>
      </p:pic>
      <p:sp>
        <p:nvSpPr>
          <p:cNvPr id="14" name="Content Placeholder 1"/>
          <p:cNvSpPr txBox="1">
            <a:spLocks/>
          </p:cNvSpPr>
          <p:nvPr/>
        </p:nvSpPr>
        <p:spPr>
          <a:xfrm>
            <a:off x="4403221" y="5181600"/>
            <a:ext cx="4495799" cy="723900"/>
          </a:xfrm>
          <a:prstGeom prst="rect">
            <a:avLst/>
          </a:prstGeom>
        </p:spPr>
        <p:txBody>
          <a:bodyPr vert="horz" lIns="91440" tIns="45720" rIns="91440" bIns="45720" rtlCol="0" anchor="ctr">
            <a:normAutofit fontScale="925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smtClean="0">
                <a:effectLst/>
              </a:rPr>
              <a:t>The daily distribution of crime does not appear to have a statistically significant effect within regression models, but the hourly distribution does.</a:t>
            </a:r>
          </a:p>
          <a:p>
            <a:endParaRPr lang="en-US" sz="1400" dirty="0" smtClean="0">
              <a:effectLst/>
            </a:endParaRPr>
          </a:p>
        </p:txBody>
      </p:sp>
    </p:spTree>
    <p:extLst>
      <p:ext uri="{BB962C8B-B14F-4D97-AF65-F5344CB8AC3E}">
        <p14:creationId xmlns:p14="http://schemas.microsoft.com/office/powerpoint/2010/main" val="182565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5486400"/>
          </a:xfrm>
        </p:spPr>
        <p:txBody>
          <a:bodyPr>
            <a:normAutofit fontScale="70000" lnSpcReduction="20000"/>
          </a:bodyPr>
          <a:lstStyle/>
          <a:p>
            <a:pPr marL="18288" indent="0">
              <a:buNone/>
            </a:pPr>
            <a:r>
              <a:rPr lang="en-US" sz="1600" dirty="0">
                <a:effectLst/>
              </a:rPr>
              <a:t>The following model examines the relationship between a given community’s crime density and those factors from the above analysis that were most significant after taking co-linearity into account.  These are </a:t>
            </a:r>
            <a:r>
              <a:rPr lang="en-US" sz="1600" dirty="0" smtClean="0">
                <a:effectLst/>
              </a:rPr>
              <a:t>as follows:</a:t>
            </a:r>
          </a:p>
          <a:p>
            <a:pPr marL="361188" indent="-342900">
              <a:buFont typeface="+mj-lt"/>
              <a:buAutoNum type="arabicPeriod"/>
            </a:pPr>
            <a:r>
              <a:rPr lang="en-US" sz="1600" dirty="0" smtClean="0">
                <a:effectLst/>
              </a:rPr>
              <a:t>Hour Category</a:t>
            </a:r>
          </a:p>
          <a:p>
            <a:pPr marL="361188" indent="-342900">
              <a:buFont typeface="+mj-lt"/>
              <a:buAutoNum type="arabicPeriod"/>
            </a:pPr>
            <a:r>
              <a:rPr lang="en-US" sz="1600" dirty="0" smtClean="0">
                <a:effectLst/>
              </a:rPr>
              <a:t>The # </a:t>
            </a:r>
            <a:r>
              <a:rPr lang="en-US" sz="1600" dirty="0">
                <a:effectLst/>
              </a:rPr>
              <a:t>of Transit Stations in Close Proximity to a Given </a:t>
            </a:r>
            <a:r>
              <a:rPr lang="en-US" sz="1600" dirty="0" smtClean="0">
                <a:effectLst/>
              </a:rPr>
              <a:t>Community</a:t>
            </a:r>
          </a:p>
          <a:p>
            <a:pPr marL="361188" indent="-342900">
              <a:buFont typeface="+mj-lt"/>
              <a:buAutoNum type="arabicPeriod"/>
            </a:pPr>
            <a:r>
              <a:rPr lang="en-US" sz="1600" dirty="0" smtClean="0">
                <a:effectLst/>
              </a:rPr>
              <a:t>% </a:t>
            </a:r>
            <a:r>
              <a:rPr lang="en-US" sz="1600" dirty="0">
                <a:effectLst/>
              </a:rPr>
              <a:t>Households Below the Poverty </a:t>
            </a:r>
            <a:r>
              <a:rPr lang="en-US" sz="1600" dirty="0" smtClean="0">
                <a:effectLst/>
              </a:rPr>
              <a:t>Level</a:t>
            </a:r>
          </a:p>
          <a:p>
            <a:pPr marL="361188" indent="-342900">
              <a:buFont typeface="+mj-lt"/>
              <a:buAutoNum type="arabicPeriod"/>
            </a:pPr>
            <a:r>
              <a:rPr lang="en-US" sz="1600" dirty="0" smtClean="0">
                <a:effectLst/>
              </a:rPr>
              <a:t>Minimum </a:t>
            </a:r>
            <a:r>
              <a:rPr lang="en-US" sz="1600" dirty="0">
                <a:effectLst/>
              </a:rPr>
              <a:t>Distance to a transit </a:t>
            </a:r>
            <a:r>
              <a:rPr lang="en-US" sz="1600" dirty="0" smtClean="0">
                <a:effectLst/>
              </a:rPr>
              <a:t>Station </a:t>
            </a:r>
            <a:r>
              <a:rPr lang="en-US" sz="1600" dirty="0">
                <a:effectLst/>
              </a:rPr>
              <a:t>(as a proxy for access to any public transportation</a:t>
            </a:r>
            <a:r>
              <a:rPr lang="en-US" sz="1600" dirty="0" smtClean="0">
                <a:effectLst/>
              </a:rPr>
              <a:t>)</a:t>
            </a:r>
          </a:p>
          <a:p>
            <a:pPr marL="361188" indent="-342900">
              <a:buFont typeface="+mj-lt"/>
              <a:buAutoNum type="arabicPeriod"/>
            </a:pPr>
            <a:endParaRPr lang="en-US" sz="1600" dirty="0" smtClean="0">
              <a:effectLst/>
            </a:endParaRPr>
          </a:p>
          <a:p>
            <a:pPr marL="18288" indent="0">
              <a:buNone/>
            </a:pPr>
            <a:r>
              <a:rPr lang="en-US" sz="1600" dirty="0"/>
              <a:t>Within a given year and hour category, a model based on these few factors can explain 51% of the annual variance in community spatial crime rates.</a:t>
            </a:r>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endParaRPr lang="en-US" sz="1600" dirty="0"/>
          </a:p>
          <a:p>
            <a:pPr marL="18288" indent="0">
              <a:buNone/>
            </a:pPr>
            <a:endParaRPr lang="en-US" sz="1600" dirty="0" smtClean="0"/>
          </a:p>
          <a:p>
            <a:pPr marL="18288" indent="0">
              <a:buNone/>
            </a:pPr>
            <a:r>
              <a:rPr lang="en-US" sz="1600" dirty="0" smtClean="0"/>
              <a:t>Each </a:t>
            </a:r>
            <a:r>
              <a:rPr lang="en-US" sz="1600" dirty="0"/>
              <a:t>of the above factors is statistically significant.  As one might expect given the correlation graphs in section 6, a community’s transit characteristics appear to have a greater effect on crime density in Chicago than more traditional demographic predictors.</a:t>
            </a:r>
          </a:p>
          <a:p>
            <a:pPr marL="18288" indent="0">
              <a:buNone/>
            </a:pP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800" dirty="0" smtClean="0"/>
              <a:t>Modeling</a:t>
            </a:r>
            <a:endParaRPr lang="en-US" sz="4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905125"/>
            <a:ext cx="5819775"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19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199"/>
            <a:ext cx="8077200" cy="5105401"/>
          </a:xfrm>
        </p:spPr>
        <p:txBody>
          <a:bodyPr>
            <a:normAutofit fontScale="92500" lnSpcReduction="10000"/>
          </a:bodyPr>
          <a:lstStyle/>
          <a:p>
            <a:r>
              <a:rPr lang="en-US" dirty="0" smtClean="0"/>
              <a:t>Using </a:t>
            </a:r>
            <a:r>
              <a:rPr lang="en-US" dirty="0"/>
              <a:t>data from 2013-01-01 to 2014-12-31, crime rates do not decrease but actually increase as one gets closer to a police station.  </a:t>
            </a:r>
          </a:p>
          <a:p>
            <a:pPr lvl="1"/>
            <a:r>
              <a:rPr lang="en-US" dirty="0" smtClean="0"/>
              <a:t>This </a:t>
            </a:r>
            <a:r>
              <a:rPr lang="en-US" dirty="0"/>
              <a:t>evidence is not enough to invalidate the hypothesis that police presence is a deterrent.  Given the intuitive nature of that assumption, the pattern may simply underscore the effectiveness of proactive policing.  E.g. that patrols are effective enough to overcome the natural deterrent one would otherwise expect from increased police presence.  </a:t>
            </a:r>
            <a:endParaRPr lang="en-US" dirty="0" smtClean="0"/>
          </a:p>
          <a:p>
            <a:pPr lvl="1"/>
            <a:endParaRPr lang="en-US" dirty="0"/>
          </a:p>
          <a:p>
            <a:r>
              <a:rPr lang="en-US" dirty="0" smtClean="0"/>
              <a:t>Crime </a:t>
            </a:r>
            <a:r>
              <a:rPr lang="en-US" dirty="0"/>
              <a:t>rates increase exponentially as one approaches a transit station, and a community’s transit characteristics may be more effective at predicting crime rates than traditional demographics.  </a:t>
            </a:r>
          </a:p>
          <a:p>
            <a:pPr lvl="1"/>
            <a:endParaRPr lang="en-US" dirty="0"/>
          </a:p>
          <a:p>
            <a:r>
              <a:rPr lang="en-US" dirty="0" smtClean="0"/>
              <a:t>Spatial </a:t>
            </a:r>
            <a:r>
              <a:rPr lang="en-US" dirty="0"/>
              <a:t>crime rates do not necessarily follow the traditional demographic factors in Chicago</a:t>
            </a:r>
            <a:r>
              <a:rPr lang="en-US" dirty="0" smtClean="0"/>
              <a:t>.</a:t>
            </a:r>
          </a:p>
          <a:p>
            <a:endParaRPr lang="en-US" dirty="0"/>
          </a:p>
          <a:p>
            <a:r>
              <a:rPr lang="en-US" dirty="0" smtClean="0"/>
              <a:t>The </a:t>
            </a:r>
            <a:r>
              <a:rPr lang="en-US" dirty="0"/>
              <a:t>distribution of crime does not vary dramatically by day of week, but it does by hour. Patrols should be organized accordingly</a:t>
            </a:r>
          </a:p>
          <a:p>
            <a:endParaRPr lang="en-US" dirty="0"/>
          </a:p>
        </p:txBody>
      </p:sp>
      <p:sp>
        <p:nvSpPr>
          <p:cNvPr id="3" name="Title 2"/>
          <p:cNvSpPr>
            <a:spLocks noGrp="1"/>
          </p:cNvSpPr>
          <p:nvPr>
            <p:ph type="title"/>
          </p:nvPr>
        </p:nvSpPr>
        <p:spPr>
          <a:xfrm>
            <a:off x="304800" y="304800"/>
            <a:ext cx="7543800" cy="914400"/>
          </a:xfrm>
        </p:spPr>
        <p:txBody>
          <a:bodyPr/>
          <a:lstStyle/>
          <a:p>
            <a:r>
              <a:rPr lang="en-US" dirty="0" smtClean="0"/>
              <a:t>Introduction</a:t>
            </a:r>
            <a:endParaRPr lang="en-US" dirty="0"/>
          </a:p>
        </p:txBody>
      </p:sp>
      <p:sp>
        <p:nvSpPr>
          <p:cNvPr id="7" name="Content Placeholder 1"/>
          <p:cNvSpPr txBox="1">
            <a:spLocks/>
          </p:cNvSpPr>
          <p:nvPr/>
        </p:nvSpPr>
        <p:spPr>
          <a:xfrm>
            <a:off x="609600" y="3962401"/>
            <a:ext cx="8077200" cy="23622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dirty="0"/>
          </a:p>
        </p:txBody>
      </p:sp>
      <p:sp>
        <p:nvSpPr>
          <p:cNvPr id="10" name="Title 2"/>
          <p:cNvSpPr txBox="1">
            <a:spLocks/>
          </p:cNvSpPr>
          <p:nvPr/>
        </p:nvSpPr>
        <p:spPr>
          <a:xfrm>
            <a:off x="152400" y="152400"/>
            <a:ext cx="8839200" cy="914400"/>
          </a:xfrm>
          <a:prstGeom prst="rect">
            <a:avLst/>
          </a:prstGeom>
          <a:solidFill>
            <a:schemeClr val="accent3">
              <a:lumMod val="60000"/>
              <a:lumOff val="40000"/>
            </a:schemeClr>
          </a:solidFill>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 Summary of Findings</a:t>
            </a:r>
            <a:endParaRPr lang="en-US" dirty="0"/>
          </a:p>
        </p:txBody>
      </p:sp>
    </p:spTree>
    <p:extLst>
      <p:ext uri="{BB962C8B-B14F-4D97-AF65-F5344CB8AC3E}">
        <p14:creationId xmlns:p14="http://schemas.microsoft.com/office/powerpoint/2010/main" val="1951829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077200" cy="5410200"/>
          </a:xfrm>
        </p:spPr>
        <p:txBody>
          <a:bodyPr>
            <a:normAutofit fontScale="70000" lnSpcReduction="20000"/>
          </a:bodyPr>
          <a:lstStyle/>
          <a:p>
            <a:r>
              <a:rPr lang="en-US" dirty="0" smtClean="0"/>
              <a:t>Infrastructure and Patrol Proposal</a:t>
            </a:r>
          </a:p>
          <a:p>
            <a:pPr lvl="1"/>
            <a:r>
              <a:rPr lang="en-US" dirty="0" smtClean="0"/>
              <a:t>Increasing </a:t>
            </a:r>
            <a:r>
              <a:rPr lang="en-US" dirty="0"/>
              <a:t>police presence near transit stations will give police the best chance to affect crime in their areas.   </a:t>
            </a:r>
            <a:r>
              <a:rPr lang="en-US" dirty="0" smtClean="0"/>
              <a:t>The </a:t>
            </a:r>
            <a:r>
              <a:rPr lang="en-US" dirty="0"/>
              <a:t>city could accomplish this with frequent patrols tightly centered on transit stations or by setting up small, permanent outposts at their most affected stations.  Either strategy could increase patrol efficacy while having a targeted effect on demonstrated hot spots.  While permanent outposts would be the more capitally intense option, regular assignments to these posts could have the added benefit of improving community relations through personal familiarity. </a:t>
            </a:r>
            <a:endParaRPr lang="en-US" dirty="0" smtClean="0"/>
          </a:p>
          <a:p>
            <a:pPr lvl="1"/>
            <a:endParaRPr lang="en-US" dirty="0" smtClean="0"/>
          </a:p>
          <a:p>
            <a:pPr lvl="1"/>
            <a:r>
              <a:rPr lang="en-US" dirty="0" smtClean="0"/>
              <a:t>Proposal for Further Analysis</a:t>
            </a:r>
          </a:p>
          <a:p>
            <a:pPr lvl="2"/>
            <a:r>
              <a:rPr lang="en-US" dirty="0" smtClean="0"/>
              <a:t>Chicago </a:t>
            </a:r>
            <a:r>
              <a:rPr lang="en-US" dirty="0"/>
              <a:t>is “off to [its] deadliest start in nearly two decades.” Homicides and shootings are up by more than 70% compared to 2015, while arrests and investigative stops have decreased.  The reasons for these shifts are beyond the scope of this analysis.  However, a time lapse analysis could shed some light on growth patterns. If the client wishes to move forward, I would suggest the following:</a:t>
            </a:r>
          </a:p>
          <a:p>
            <a:pPr lvl="3"/>
            <a:r>
              <a:rPr lang="en-US" dirty="0" smtClean="0"/>
              <a:t>Add </a:t>
            </a:r>
            <a:r>
              <a:rPr lang="en-US" dirty="0"/>
              <a:t>additional transit station locations and volume estimates for each location. E.g. bus routes</a:t>
            </a:r>
          </a:p>
          <a:p>
            <a:pPr lvl="3"/>
            <a:r>
              <a:rPr lang="en-US" dirty="0" smtClean="0"/>
              <a:t>Add </a:t>
            </a:r>
            <a:r>
              <a:rPr lang="en-US" dirty="0"/>
              <a:t>Police Station employee data</a:t>
            </a:r>
          </a:p>
          <a:p>
            <a:pPr lvl="3"/>
            <a:r>
              <a:rPr lang="en-US" dirty="0" smtClean="0"/>
              <a:t>Add </a:t>
            </a:r>
            <a:r>
              <a:rPr lang="en-US" dirty="0"/>
              <a:t>additional community and/or demographic data</a:t>
            </a:r>
          </a:p>
          <a:p>
            <a:pPr lvl="3"/>
            <a:r>
              <a:rPr lang="en-US" dirty="0" smtClean="0"/>
              <a:t>Perform </a:t>
            </a:r>
            <a:r>
              <a:rPr lang="en-US" dirty="0"/>
              <a:t>temporal analysis showing acceleration/deceleration of crime rates per community to understand trends.</a:t>
            </a:r>
          </a:p>
          <a:p>
            <a:pPr marL="384048" lvl="1" indent="0">
              <a:buNone/>
            </a:pPr>
            <a:endParaRPr lang="en-US" dirty="0"/>
          </a:p>
          <a:p>
            <a:r>
              <a:rPr lang="en-US" dirty="0" smtClean="0"/>
              <a:t>Temporal </a:t>
            </a:r>
            <a:r>
              <a:rPr lang="en-US" dirty="0"/>
              <a:t>(Schedule) Conclusions</a:t>
            </a:r>
          </a:p>
          <a:p>
            <a:pPr lvl="1"/>
            <a:r>
              <a:rPr lang="en-US" dirty="0"/>
              <a:t>Unless patrol teams are divided by type of crime, patrol schedules do not need to adjust for day of week volumes.  There are, however, strong shifts in hourly volume and staff should be scheduled accordingly.</a:t>
            </a:r>
          </a:p>
          <a:p>
            <a:endParaRPr lang="en-US" dirty="0" smtClean="0"/>
          </a:p>
          <a:p>
            <a:pPr lvl="1"/>
            <a:r>
              <a:rPr lang="en-US" dirty="0" smtClean="0"/>
              <a:t>Proposal </a:t>
            </a:r>
            <a:r>
              <a:rPr lang="en-US" dirty="0"/>
              <a:t>for further analysis</a:t>
            </a:r>
          </a:p>
          <a:p>
            <a:pPr lvl="2"/>
            <a:r>
              <a:rPr lang="en-US" dirty="0" smtClean="0"/>
              <a:t>Perform </a:t>
            </a:r>
            <a:r>
              <a:rPr lang="en-US" dirty="0"/>
              <a:t>more in depth resource deployment analysis using to determine workforce requirements on an hourly basis per police district.</a:t>
            </a:r>
          </a:p>
          <a:p>
            <a:pPr lvl="2"/>
            <a:r>
              <a:rPr lang="en-US" dirty="0" smtClean="0"/>
              <a:t>Examine </a:t>
            </a:r>
            <a:r>
              <a:rPr lang="en-US" dirty="0"/>
              <a:t>Holiday effects on crime.</a:t>
            </a:r>
          </a:p>
          <a:p>
            <a:pPr lvl="2"/>
            <a:r>
              <a:rPr lang="en-US" dirty="0" smtClean="0"/>
              <a:t>Expand </a:t>
            </a:r>
            <a:r>
              <a:rPr lang="en-US" dirty="0"/>
              <a:t>prediction models to include other variables that could assist with scheduling decisions such as weather.</a:t>
            </a:r>
          </a:p>
          <a:p>
            <a:endParaRPr lang="en-US" dirty="0"/>
          </a:p>
        </p:txBody>
      </p:sp>
      <p:sp>
        <p:nvSpPr>
          <p:cNvPr id="3" name="Title 2"/>
          <p:cNvSpPr>
            <a:spLocks noGrp="1"/>
          </p:cNvSpPr>
          <p:nvPr>
            <p:ph type="title"/>
          </p:nvPr>
        </p:nvSpPr>
        <p:spPr>
          <a:xfrm>
            <a:off x="304800" y="304800"/>
            <a:ext cx="7543800" cy="914400"/>
          </a:xfrm>
        </p:spPr>
        <p:txBody>
          <a:bodyPr/>
          <a:lstStyle/>
          <a:p>
            <a:r>
              <a:rPr lang="en-US" dirty="0" smtClean="0"/>
              <a:t>Introduction</a:t>
            </a:r>
            <a:endParaRPr lang="en-US" dirty="0"/>
          </a:p>
        </p:txBody>
      </p:sp>
      <p:sp>
        <p:nvSpPr>
          <p:cNvPr id="10" name="Title 2"/>
          <p:cNvSpPr txBox="1">
            <a:spLocks/>
          </p:cNvSpPr>
          <p:nvPr/>
        </p:nvSpPr>
        <p:spPr>
          <a:xfrm>
            <a:off x="152400" y="152400"/>
            <a:ext cx="8839200" cy="914400"/>
          </a:xfrm>
          <a:prstGeom prst="rect">
            <a:avLst/>
          </a:prstGeom>
          <a:solidFill>
            <a:schemeClr val="accent3">
              <a:lumMod val="60000"/>
              <a:lumOff val="40000"/>
            </a:schemeClr>
          </a:solidFill>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 Conclusion</a:t>
            </a:r>
            <a:endParaRPr lang="en-US" dirty="0"/>
          </a:p>
        </p:txBody>
      </p:sp>
    </p:spTree>
    <p:extLst>
      <p:ext uri="{BB962C8B-B14F-4D97-AF65-F5344CB8AC3E}">
        <p14:creationId xmlns:p14="http://schemas.microsoft.com/office/powerpoint/2010/main" val="243399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077200" cy="2362200"/>
          </a:xfrm>
        </p:spPr>
        <p:txBody>
          <a:bodyPr>
            <a:normAutofit fontScale="92500" lnSpcReduction="10000"/>
          </a:bodyPr>
          <a:lstStyle/>
          <a:p>
            <a:r>
              <a:rPr lang="en-US" dirty="0" smtClean="0"/>
              <a:t>As an outgrowth of the baser human instincts, crime can be equated to a living and malignant organism.  Similar to other parasites, there are specific factors that nourish its growth and structurally unique environments that it will prefer. </a:t>
            </a:r>
          </a:p>
          <a:p>
            <a:r>
              <a:rPr lang="en-US" dirty="0" smtClean="0">
                <a:effectLst/>
              </a:rPr>
              <a:t>The </a:t>
            </a:r>
            <a:r>
              <a:rPr lang="en-US" dirty="0">
                <a:effectLst/>
              </a:rPr>
              <a:t>purpose of this analysis is to </a:t>
            </a:r>
            <a:r>
              <a:rPr lang="en-US" dirty="0" smtClean="0">
                <a:effectLst/>
              </a:rPr>
              <a:t>determine significant structural, demographic, and temporal factors that contribute to local crime rates.  Once understood these </a:t>
            </a:r>
            <a:r>
              <a:rPr lang="en-US" dirty="0">
                <a:effectLst/>
              </a:rPr>
              <a:t>patterns </a:t>
            </a:r>
            <a:r>
              <a:rPr lang="en-US" dirty="0" smtClean="0">
                <a:effectLst/>
              </a:rPr>
              <a:t>could </a:t>
            </a:r>
            <a:r>
              <a:rPr lang="en-US" dirty="0">
                <a:effectLst/>
              </a:rPr>
              <a:t>be used to guide investments and/or inform policing patterns. </a:t>
            </a:r>
            <a:endParaRPr lang="en-US" dirty="0">
              <a:effectLst/>
            </a:endParaRPr>
          </a:p>
          <a:p>
            <a:endParaRPr lang="en-US" dirty="0"/>
          </a:p>
        </p:txBody>
      </p:sp>
      <p:sp>
        <p:nvSpPr>
          <p:cNvPr id="3" name="Title 2"/>
          <p:cNvSpPr>
            <a:spLocks noGrp="1"/>
          </p:cNvSpPr>
          <p:nvPr>
            <p:ph type="title"/>
          </p:nvPr>
        </p:nvSpPr>
        <p:spPr>
          <a:xfrm>
            <a:off x="304800" y="304800"/>
            <a:ext cx="7543800" cy="914400"/>
          </a:xfrm>
        </p:spPr>
        <p:txBody>
          <a:bodyPr/>
          <a:lstStyle/>
          <a:p>
            <a:r>
              <a:rPr lang="en-US" dirty="0" smtClean="0"/>
              <a:t>Introduction</a:t>
            </a:r>
            <a:endParaRPr lang="en-US" dirty="0"/>
          </a:p>
        </p:txBody>
      </p:sp>
      <p:sp>
        <p:nvSpPr>
          <p:cNvPr id="7" name="Content Placeholder 1"/>
          <p:cNvSpPr txBox="1">
            <a:spLocks/>
          </p:cNvSpPr>
          <p:nvPr/>
        </p:nvSpPr>
        <p:spPr>
          <a:xfrm>
            <a:off x="609600" y="3962401"/>
            <a:ext cx="8077200" cy="23622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dirty="0"/>
          </a:p>
        </p:txBody>
      </p:sp>
      <p:sp>
        <p:nvSpPr>
          <p:cNvPr id="8" name="TextBox 7"/>
          <p:cNvSpPr txBox="1"/>
          <p:nvPr/>
        </p:nvSpPr>
        <p:spPr>
          <a:xfrm>
            <a:off x="374591" y="3653135"/>
            <a:ext cx="7391400" cy="461665"/>
          </a:xfrm>
          <a:prstGeom prst="rect">
            <a:avLst/>
          </a:prstGeom>
          <a:noFill/>
        </p:spPr>
        <p:txBody>
          <a:bodyPr wrap="square" rtlCol="0">
            <a:spAutoFit/>
          </a:bodyPr>
          <a:lstStyle/>
          <a:p>
            <a:r>
              <a:rPr lang="en-US" sz="2400" dirty="0" smtClean="0"/>
              <a:t>Initial Spatial Hypothesis:</a:t>
            </a:r>
            <a:endParaRPr lang="en-US" sz="2400" dirty="0"/>
          </a:p>
        </p:txBody>
      </p:sp>
      <p:sp>
        <p:nvSpPr>
          <p:cNvPr id="9" name="Content Placeholder 1"/>
          <p:cNvSpPr txBox="1">
            <a:spLocks/>
          </p:cNvSpPr>
          <p:nvPr/>
        </p:nvSpPr>
        <p:spPr>
          <a:xfrm>
            <a:off x="457200" y="4191000"/>
            <a:ext cx="8077200" cy="2362200"/>
          </a:xfrm>
          <a:prstGeom prst="rect">
            <a:avLst/>
          </a:prstGeom>
        </p:spPr>
        <p:txBody>
          <a:bodyPr vert="horz" lIns="91440" tIns="45720" rIns="91440" bIns="45720" rtlCol="0" anchor="ctr">
            <a:normAutofit fontScale="92500" lnSpcReduction="200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dirty="0" smtClean="0"/>
              <a:t>Crime </a:t>
            </a:r>
            <a:r>
              <a:rPr lang="en-US" dirty="0"/>
              <a:t>rates (as measured by crime count/〖km〗^2) decrease as one moves closer to a police </a:t>
            </a:r>
            <a:r>
              <a:rPr lang="en-US" dirty="0" smtClean="0"/>
              <a:t>department </a:t>
            </a:r>
            <a:endParaRPr lang="en-US" dirty="0"/>
          </a:p>
          <a:p>
            <a:pPr lvl="1"/>
            <a:r>
              <a:rPr lang="en-US" dirty="0" smtClean="0"/>
              <a:t>This </a:t>
            </a:r>
            <a:r>
              <a:rPr lang="en-US" dirty="0"/>
              <a:t>assumes police presence is a deterrent to crime.  It also assumes that its deterring effect is strong enough to overcome any increase in proactive arrests due simply to increased patrol frequency.</a:t>
            </a:r>
          </a:p>
          <a:p>
            <a:pPr lvl="2"/>
            <a:r>
              <a:rPr lang="en-US" dirty="0" smtClean="0"/>
              <a:t>Note</a:t>
            </a:r>
            <a:r>
              <a:rPr lang="en-US" dirty="0"/>
              <a:t>: for the sake of simplicity I assume that each police department employs the same number of officers.  This could be tightened with actual weights.</a:t>
            </a:r>
          </a:p>
          <a:p>
            <a:r>
              <a:rPr lang="en-US" dirty="0"/>
              <a:t>Crime rates increase as one moves closer to a transit station.</a:t>
            </a:r>
          </a:p>
          <a:p>
            <a:endParaRPr lang="en-US" dirty="0"/>
          </a:p>
        </p:txBody>
      </p:sp>
      <p:sp>
        <p:nvSpPr>
          <p:cNvPr id="10" name="Title 2"/>
          <p:cNvSpPr txBox="1">
            <a:spLocks/>
          </p:cNvSpPr>
          <p:nvPr/>
        </p:nvSpPr>
        <p:spPr>
          <a:xfrm>
            <a:off x="152400" y="152400"/>
            <a:ext cx="8839200" cy="914400"/>
          </a:xfrm>
          <a:prstGeom prst="rect">
            <a:avLst/>
          </a:prstGeom>
          <a:solidFill>
            <a:schemeClr val="accent3">
              <a:lumMod val="60000"/>
              <a:lumOff val="40000"/>
            </a:schemeClr>
          </a:solidFill>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 Introduction</a:t>
            </a:r>
            <a:endParaRPr lang="en-US" dirty="0"/>
          </a:p>
        </p:txBody>
      </p:sp>
    </p:spTree>
    <p:extLst>
      <p:ext uri="{BB962C8B-B14F-4D97-AF65-F5344CB8AC3E}">
        <p14:creationId xmlns:p14="http://schemas.microsoft.com/office/powerpoint/2010/main" val="15955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077200" cy="5334000"/>
          </a:xfrm>
        </p:spPr>
        <p:txBody>
          <a:bodyPr>
            <a:normAutofit fontScale="47500" lnSpcReduction="20000"/>
          </a:bodyPr>
          <a:lstStyle/>
          <a:p>
            <a:r>
              <a:rPr lang="en-US" dirty="0"/>
              <a:t>The superset of data is a combined set of files </a:t>
            </a:r>
            <a:r>
              <a:rPr lang="en-US" dirty="0" smtClean="0"/>
              <a:t>including the following:</a:t>
            </a:r>
          </a:p>
          <a:p>
            <a:pPr lvl="1"/>
            <a:r>
              <a:rPr lang="en-US" dirty="0" smtClean="0"/>
              <a:t>Chicago </a:t>
            </a:r>
            <a:r>
              <a:rPr lang="en-US" dirty="0"/>
              <a:t>crime </a:t>
            </a:r>
            <a:r>
              <a:rPr lang="en-US" dirty="0" smtClean="0"/>
              <a:t>data</a:t>
            </a:r>
          </a:p>
          <a:p>
            <a:pPr lvl="1"/>
            <a:r>
              <a:rPr lang="en-US" dirty="0" smtClean="0"/>
              <a:t>Geo-spatial polygons</a:t>
            </a:r>
          </a:p>
          <a:p>
            <a:pPr lvl="1"/>
            <a:r>
              <a:rPr lang="en-US" dirty="0" smtClean="0"/>
              <a:t>Mass </a:t>
            </a:r>
            <a:r>
              <a:rPr lang="en-US" dirty="0"/>
              <a:t>transit station </a:t>
            </a:r>
            <a:r>
              <a:rPr lang="en-US" dirty="0" smtClean="0"/>
              <a:t>locations</a:t>
            </a:r>
          </a:p>
          <a:p>
            <a:pPr lvl="1"/>
            <a:r>
              <a:rPr lang="en-US" dirty="0" smtClean="0"/>
              <a:t>Police </a:t>
            </a:r>
            <a:r>
              <a:rPr lang="en-US" dirty="0"/>
              <a:t>department </a:t>
            </a:r>
            <a:r>
              <a:rPr lang="en-US" dirty="0" smtClean="0"/>
              <a:t>locations</a:t>
            </a:r>
          </a:p>
          <a:p>
            <a:pPr lvl="1"/>
            <a:r>
              <a:rPr lang="en-US" dirty="0" smtClean="0"/>
              <a:t>Demographics</a:t>
            </a:r>
          </a:p>
          <a:p>
            <a:pPr lvl="1"/>
            <a:r>
              <a:rPr lang="en-US" dirty="0" smtClean="0"/>
              <a:t>Crime Categorization tables</a:t>
            </a:r>
          </a:p>
          <a:p>
            <a:pPr lvl="1"/>
            <a:r>
              <a:rPr lang="en-US" dirty="0" smtClean="0"/>
              <a:t>Weather </a:t>
            </a:r>
            <a:r>
              <a:rPr lang="en-US" dirty="0"/>
              <a:t>data. </a:t>
            </a:r>
            <a:endParaRPr lang="en-US" dirty="0" smtClean="0"/>
          </a:p>
          <a:p>
            <a:pPr lvl="1"/>
            <a:endParaRPr lang="en-US" dirty="0" smtClean="0"/>
          </a:p>
          <a:p>
            <a:r>
              <a:rPr lang="en-US" dirty="0"/>
              <a:t>In order to retain as much data as possible but make the content of this analysis more intuitive, each primary type of crime has been mapped to a “Meta Category.”  These meta categories were created by grouping crime descriptions as closely to federal definitions as possible with provided data. Categories are as follows:</a:t>
            </a:r>
          </a:p>
          <a:p>
            <a:pPr lvl="1"/>
            <a:r>
              <a:rPr lang="en-US" dirty="0" smtClean="0"/>
              <a:t>Violent </a:t>
            </a:r>
            <a:r>
              <a:rPr lang="en-US" dirty="0"/>
              <a:t>Crimes</a:t>
            </a:r>
          </a:p>
          <a:p>
            <a:pPr lvl="2"/>
            <a:r>
              <a:rPr lang="en-US" dirty="0" smtClean="0"/>
              <a:t>Criminal </a:t>
            </a:r>
            <a:r>
              <a:rPr lang="en-US" dirty="0"/>
              <a:t>Sexual Assault</a:t>
            </a:r>
          </a:p>
          <a:p>
            <a:pPr lvl="2"/>
            <a:r>
              <a:rPr lang="en-US" dirty="0" smtClean="0"/>
              <a:t>Homicide</a:t>
            </a:r>
            <a:endParaRPr lang="en-US" dirty="0"/>
          </a:p>
          <a:p>
            <a:pPr lvl="2"/>
            <a:r>
              <a:rPr lang="en-US" dirty="0" smtClean="0"/>
              <a:t>Etc</a:t>
            </a:r>
            <a:r>
              <a:rPr lang="en-US" dirty="0"/>
              <a:t>.</a:t>
            </a:r>
          </a:p>
          <a:p>
            <a:pPr lvl="1"/>
            <a:r>
              <a:rPr lang="en-US" dirty="0" smtClean="0"/>
              <a:t>Non-Violent </a:t>
            </a:r>
            <a:r>
              <a:rPr lang="en-US" dirty="0"/>
              <a:t>Property Crime</a:t>
            </a:r>
          </a:p>
          <a:p>
            <a:pPr lvl="2"/>
            <a:r>
              <a:rPr lang="en-US" dirty="0" smtClean="0"/>
              <a:t>Burglary </a:t>
            </a:r>
            <a:r>
              <a:rPr lang="en-US" dirty="0"/>
              <a:t>[ex Home invasion]</a:t>
            </a:r>
          </a:p>
          <a:p>
            <a:pPr lvl="2"/>
            <a:r>
              <a:rPr lang="en-US" dirty="0" smtClean="0"/>
              <a:t>Motor </a:t>
            </a:r>
            <a:r>
              <a:rPr lang="en-US" dirty="0"/>
              <a:t>Vehicle Theft</a:t>
            </a:r>
          </a:p>
          <a:p>
            <a:pPr lvl="2"/>
            <a:r>
              <a:rPr lang="en-US" dirty="0" smtClean="0"/>
              <a:t>Etc</a:t>
            </a:r>
            <a:r>
              <a:rPr lang="en-US" dirty="0"/>
              <a:t>.</a:t>
            </a:r>
          </a:p>
          <a:p>
            <a:pPr lvl="1"/>
            <a:r>
              <a:rPr lang="en-US" dirty="0" smtClean="0"/>
              <a:t>Financial </a:t>
            </a:r>
            <a:r>
              <a:rPr lang="en-US" dirty="0"/>
              <a:t>Crime/Fraud</a:t>
            </a:r>
          </a:p>
          <a:p>
            <a:pPr lvl="2"/>
            <a:r>
              <a:rPr lang="en-US" dirty="0" smtClean="0"/>
              <a:t>Deceptive </a:t>
            </a:r>
            <a:r>
              <a:rPr lang="en-US" dirty="0"/>
              <a:t>Practices [embezzlement, etc.]</a:t>
            </a:r>
          </a:p>
          <a:p>
            <a:pPr lvl="2"/>
            <a:r>
              <a:rPr lang="en-US" dirty="0" smtClean="0"/>
              <a:t>Money </a:t>
            </a:r>
            <a:r>
              <a:rPr lang="en-US" dirty="0"/>
              <a:t>Laundering</a:t>
            </a:r>
          </a:p>
          <a:p>
            <a:pPr lvl="2"/>
            <a:r>
              <a:rPr lang="en-US" dirty="0" smtClean="0"/>
              <a:t>Etc</a:t>
            </a:r>
            <a:r>
              <a:rPr lang="en-US" dirty="0"/>
              <a:t>.</a:t>
            </a:r>
          </a:p>
          <a:p>
            <a:pPr lvl="1"/>
            <a:r>
              <a:rPr lang="en-US" dirty="0" smtClean="0"/>
              <a:t>Other </a:t>
            </a:r>
            <a:endParaRPr lang="en-US" dirty="0"/>
          </a:p>
          <a:p>
            <a:pPr lvl="2"/>
            <a:r>
              <a:rPr lang="en-US" dirty="0" smtClean="0"/>
              <a:t>Traffic </a:t>
            </a:r>
            <a:r>
              <a:rPr lang="en-US" dirty="0" err="1"/>
              <a:t>violatons</a:t>
            </a:r>
            <a:endParaRPr lang="en-US" dirty="0"/>
          </a:p>
          <a:p>
            <a:pPr lvl="2"/>
            <a:r>
              <a:rPr lang="en-US" dirty="0" smtClean="0"/>
              <a:t>Non-violent </a:t>
            </a:r>
            <a:r>
              <a:rPr lang="en-US" dirty="0"/>
              <a:t>narcotic violations</a:t>
            </a:r>
          </a:p>
          <a:p>
            <a:pPr lvl="2"/>
            <a:r>
              <a:rPr lang="en-US" dirty="0" smtClean="0"/>
              <a:t>Etc.</a:t>
            </a:r>
          </a:p>
          <a:p>
            <a:pPr marL="749808" lvl="2" indent="0">
              <a:buNone/>
            </a:pPr>
            <a:endParaRPr lang="en-US" dirty="0" smtClean="0"/>
          </a:p>
          <a:p>
            <a:r>
              <a:rPr lang="en-US" dirty="0"/>
              <a:t>Hour Categories are split into 4 hour increments as follows: </a:t>
            </a:r>
          </a:p>
          <a:p>
            <a:pPr lvl="1"/>
            <a:r>
              <a:rPr lang="en-US" dirty="0" smtClean="0"/>
              <a:t>7am </a:t>
            </a:r>
            <a:r>
              <a:rPr lang="en-US" dirty="0"/>
              <a:t>- 11am is “AM Commute” </a:t>
            </a:r>
          </a:p>
          <a:p>
            <a:pPr lvl="1"/>
            <a:r>
              <a:rPr lang="en-US" dirty="0" smtClean="0"/>
              <a:t>11am </a:t>
            </a:r>
            <a:r>
              <a:rPr lang="en-US" dirty="0"/>
              <a:t>- 3pm is “Lunch” </a:t>
            </a:r>
          </a:p>
          <a:p>
            <a:pPr lvl="1"/>
            <a:r>
              <a:rPr lang="en-US" dirty="0" smtClean="0"/>
              <a:t>3pm </a:t>
            </a:r>
            <a:r>
              <a:rPr lang="en-US" dirty="0"/>
              <a:t>- 7pm is “PM Commute” </a:t>
            </a:r>
          </a:p>
          <a:p>
            <a:pPr lvl="1"/>
            <a:r>
              <a:rPr lang="en-US" dirty="0" smtClean="0"/>
              <a:t>7pm </a:t>
            </a:r>
            <a:r>
              <a:rPr lang="en-US" dirty="0"/>
              <a:t>to 11pm is “Evening” </a:t>
            </a:r>
          </a:p>
          <a:p>
            <a:pPr lvl="1"/>
            <a:r>
              <a:rPr lang="en-US" dirty="0" smtClean="0"/>
              <a:t>11pm </a:t>
            </a:r>
            <a:r>
              <a:rPr lang="en-US" dirty="0"/>
              <a:t>- 3am is considered “Night”</a:t>
            </a:r>
          </a:p>
          <a:p>
            <a:pPr lvl="1"/>
            <a:r>
              <a:rPr lang="en-US" dirty="0" smtClean="0"/>
              <a:t>3am </a:t>
            </a:r>
            <a:r>
              <a:rPr lang="en-US" dirty="0"/>
              <a:t>– 7am is considered “Pre Dawn”</a:t>
            </a:r>
          </a:p>
          <a:p>
            <a:endParaRPr lang="en-US" dirty="0"/>
          </a:p>
          <a:p>
            <a:endParaRPr lang="en-US"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dirty="0"/>
              <a:t> </a:t>
            </a:r>
            <a:r>
              <a:rPr lang="en-US" dirty="0" smtClean="0"/>
              <a:t>Data</a:t>
            </a:r>
            <a:endParaRPr lang="en-US" dirty="0"/>
          </a:p>
        </p:txBody>
      </p:sp>
      <p:sp>
        <p:nvSpPr>
          <p:cNvPr id="7" name="Content Placeholder 1"/>
          <p:cNvSpPr txBox="1">
            <a:spLocks/>
          </p:cNvSpPr>
          <p:nvPr/>
        </p:nvSpPr>
        <p:spPr>
          <a:xfrm>
            <a:off x="609600" y="3962401"/>
            <a:ext cx="8077200" cy="23622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endParaRPr lang="en-US" dirty="0"/>
          </a:p>
        </p:txBody>
      </p:sp>
    </p:spTree>
    <p:extLst>
      <p:ext uri="{BB962C8B-B14F-4D97-AF65-F5344CB8AC3E}">
        <p14:creationId xmlns:p14="http://schemas.microsoft.com/office/powerpoint/2010/main" val="149904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4450" y="1219200"/>
            <a:ext cx="6515100" cy="914400"/>
          </a:xfrm>
        </p:spPr>
        <p:txBody>
          <a:bodyPr>
            <a:normAutofit/>
          </a:bodyPr>
          <a:lstStyle/>
          <a:p>
            <a:pPr marL="18288" indent="0" algn="ctr">
              <a:buNone/>
            </a:pPr>
            <a:r>
              <a:rPr lang="en-US" dirty="0">
                <a:effectLst/>
              </a:rPr>
              <a:t>The following is an overall image of Non-violent Property Crime and Violent Crimes around Chicago.  </a:t>
            </a:r>
            <a:endParaRPr lang="en-US"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dirty="0"/>
              <a:t> </a:t>
            </a:r>
            <a:r>
              <a:rPr lang="en-US" sz="4800" dirty="0" smtClean="0"/>
              <a:t>A View </a:t>
            </a:r>
            <a:r>
              <a:rPr lang="en-US" sz="4800" dirty="0"/>
              <a:t>of Chicago Crime</a:t>
            </a:r>
          </a:p>
        </p:txBody>
      </p:sp>
      <p:pic>
        <p:nvPicPr>
          <p:cNvPr id="11" name="Picture 10" descr="D:\Users\Jonathan Morken\Documents\GitHub\Capstone Project\Images\BaseHeatmap.PNG"/>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057400"/>
            <a:ext cx="6515100" cy="3848100"/>
          </a:xfrm>
          <a:prstGeom prst="rect">
            <a:avLst/>
          </a:prstGeom>
          <a:noFill/>
          <a:ln>
            <a:noFill/>
          </a:ln>
        </p:spPr>
      </p:pic>
      <p:sp>
        <p:nvSpPr>
          <p:cNvPr id="12" name="TextBox 11"/>
          <p:cNvSpPr txBox="1"/>
          <p:nvPr/>
        </p:nvSpPr>
        <p:spPr>
          <a:xfrm>
            <a:off x="1314450" y="6019800"/>
            <a:ext cx="6515100" cy="738664"/>
          </a:xfrm>
          <a:prstGeom prst="rect">
            <a:avLst/>
          </a:prstGeom>
          <a:noFill/>
        </p:spPr>
        <p:txBody>
          <a:bodyPr wrap="square" rtlCol="0">
            <a:spAutoFit/>
          </a:bodyPr>
          <a:lstStyle/>
          <a:p>
            <a:pPr algn="ctr"/>
            <a:r>
              <a:rPr lang="en-US" sz="1200" dirty="0"/>
              <a:t>Property crime is highly focused downtown with a few moderate hot spots elsewhere.  </a:t>
            </a:r>
            <a:r>
              <a:rPr lang="en-US" sz="1200" dirty="0" smtClean="0"/>
              <a:t>Violent </a:t>
            </a:r>
            <a:r>
              <a:rPr lang="en-US" sz="1200" dirty="0"/>
              <a:t>crime is widely </a:t>
            </a:r>
            <a:r>
              <a:rPr lang="en-US" sz="1200" dirty="0" smtClean="0"/>
              <a:t>dispersed with </a:t>
            </a:r>
            <a:r>
              <a:rPr lang="en-US" sz="1200" dirty="0"/>
              <a:t>multiple hot zones.</a:t>
            </a:r>
          </a:p>
          <a:p>
            <a:pPr algn="ctr"/>
            <a:endParaRPr lang="en-US" dirty="0"/>
          </a:p>
        </p:txBody>
      </p:sp>
    </p:spTree>
    <p:extLst>
      <p:ext uri="{BB962C8B-B14F-4D97-AF65-F5344CB8AC3E}">
        <p14:creationId xmlns:p14="http://schemas.microsoft.com/office/powerpoint/2010/main" val="2817941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lnSpcReduction="10000"/>
          </a:bodyPr>
          <a:lstStyle/>
          <a:p>
            <a:pPr marL="18288" indent="0">
              <a:buNone/>
            </a:pPr>
            <a:r>
              <a:rPr lang="en-US" sz="1600" dirty="0">
                <a:effectLst/>
              </a:rPr>
              <a:t>The following heat map shows police departments as markers with 2km patrol zones drawn around each one. Any proximity effects would likely be de </a:t>
            </a:r>
            <a:r>
              <a:rPr lang="en-US" sz="1600" dirty="0" err="1">
                <a:effectLst/>
              </a:rPr>
              <a:t>minimis</a:t>
            </a:r>
            <a:r>
              <a:rPr lang="en-US" sz="1600" dirty="0">
                <a:effectLst/>
              </a:rPr>
              <a:t> beyond that range [if there are any at all]. The black borders denote community boundaries.  </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800" dirty="0" smtClean="0"/>
              <a:t>Heat Map </a:t>
            </a:r>
            <a:r>
              <a:rPr lang="en-US" sz="4800" dirty="0"/>
              <a:t>with Police </a:t>
            </a:r>
            <a:r>
              <a:rPr lang="en-US" sz="4800" dirty="0" smtClean="0"/>
              <a:t>Stations</a:t>
            </a:r>
            <a:endParaRPr lang="en-US" sz="4800" dirty="0"/>
          </a:p>
        </p:txBody>
      </p:sp>
      <p:pic>
        <p:nvPicPr>
          <p:cNvPr id="6" name="Picture 5"/>
          <p:cNvPicPr>
            <a:picLocks noChangeAspect="1"/>
          </p:cNvPicPr>
          <p:nvPr/>
        </p:nvPicPr>
        <p:blipFill>
          <a:blip r:embed="rId3"/>
          <a:stretch>
            <a:fillRect/>
          </a:stretch>
        </p:blipFill>
        <p:spPr>
          <a:xfrm>
            <a:off x="304800" y="1981200"/>
            <a:ext cx="4847272" cy="4459291"/>
          </a:xfrm>
          <a:prstGeom prst="rect">
            <a:avLst/>
          </a:prstGeom>
        </p:spPr>
      </p:pic>
      <p:sp>
        <p:nvSpPr>
          <p:cNvPr id="4" name="TextBox 3"/>
          <p:cNvSpPr txBox="1"/>
          <p:nvPr/>
        </p:nvSpPr>
        <p:spPr>
          <a:xfrm>
            <a:off x="304800" y="6477000"/>
            <a:ext cx="4847272" cy="246221"/>
          </a:xfrm>
          <a:prstGeom prst="rect">
            <a:avLst/>
          </a:prstGeom>
          <a:noFill/>
        </p:spPr>
        <p:txBody>
          <a:bodyPr wrap="square" rtlCol="0">
            <a:spAutoFit/>
          </a:bodyPr>
          <a:lstStyle/>
          <a:p>
            <a:pPr algn="ctr"/>
            <a:r>
              <a:rPr lang="en-US" sz="1000" dirty="0"/>
              <a:t>Chicago Crime Density with Police Department Markers and 2km Patrol Zones.</a:t>
            </a:r>
          </a:p>
        </p:txBody>
      </p:sp>
      <p:sp>
        <p:nvSpPr>
          <p:cNvPr id="8" name="Content Placeholder 1"/>
          <p:cNvSpPr txBox="1">
            <a:spLocks/>
          </p:cNvSpPr>
          <p:nvPr/>
        </p:nvSpPr>
        <p:spPr>
          <a:xfrm>
            <a:off x="5339696" y="1981200"/>
            <a:ext cx="3575703" cy="2229645"/>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a:t>PDs are typically not located at local peaks. </a:t>
            </a:r>
            <a:endParaRPr lang="en-US" sz="1400" dirty="0" smtClean="0"/>
          </a:p>
          <a:p>
            <a:endParaRPr lang="en-US" sz="1400" dirty="0" smtClean="0"/>
          </a:p>
          <a:p>
            <a:r>
              <a:rPr lang="en-US" sz="1400" dirty="0" smtClean="0"/>
              <a:t>If </a:t>
            </a:r>
            <a:r>
              <a:rPr lang="en-US" sz="1400" dirty="0"/>
              <a:t>police presence were a strong deterrent, it would likely create more prominent dips in the areas immediately surrounding </a:t>
            </a:r>
            <a:r>
              <a:rPr lang="en-US" sz="1400" dirty="0" smtClean="0"/>
              <a:t>stations.</a:t>
            </a:r>
          </a:p>
          <a:p>
            <a:endParaRPr lang="en-US" sz="1400" dirty="0" smtClean="0"/>
          </a:p>
        </p:txBody>
      </p:sp>
    </p:spTree>
    <p:extLst>
      <p:ext uri="{BB962C8B-B14F-4D97-AF65-F5344CB8AC3E}">
        <p14:creationId xmlns:p14="http://schemas.microsoft.com/office/powerpoint/2010/main" val="114089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fontScale="92500" lnSpcReduction="10000"/>
          </a:bodyPr>
          <a:lstStyle/>
          <a:p>
            <a:pPr marL="18288" indent="0">
              <a:buNone/>
            </a:pPr>
            <a:r>
              <a:rPr lang="en-US" sz="1600" dirty="0" smtClean="0">
                <a:effectLst/>
              </a:rPr>
              <a:t>A </a:t>
            </a:r>
            <a:r>
              <a:rPr lang="en-US" sz="1600" dirty="0">
                <a:effectLst/>
              </a:rPr>
              <a:t>transit station overlay (as represented by the L train) shows distinct overlap between common transportation avenues and crime rates.  This is not enough to confirm the hypothesized relationship between transit proximity and spatial crime rates, but it is a promising initial picture</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800" dirty="0" smtClean="0"/>
              <a:t>Heat Map </a:t>
            </a:r>
            <a:r>
              <a:rPr lang="en-US" sz="4800" dirty="0"/>
              <a:t>with </a:t>
            </a:r>
            <a:r>
              <a:rPr lang="en-US" sz="4800" dirty="0" smtClean="0"/>
              <a:t>Transit Stations</a:t>
            </a:r>
            <a:endParaRPr lang="en-US" sz="4800" dirty="0"/>
          </a:p>
        </p:txBody>
      </p:sp>
      <p:sp>
        <p:nvSpPr>
          <p:cNvPr id="4" name="TextBox 3"/>
          <p:cNvSpPr txBox="1"/>
          <p:nvPr/>
        </p:nvSpPr>
        <p:spPr>
          <a:xfrm>
            <a:off x="510481" y="6477000"/>
            <a:ext cx="3985319" cy="246221"/>
          </a:xfrm>
          <a:prstGeom prst="rect">
            <a:avLst/>
          </a:prstGeom>
          <a:noFill/>
        </p:spPr>
        <p:txBody>
          <a:bodyPr wrap="square" rtlCol="0">
            <a:spAutoFit/>
          </a:bodyPr>
          <a:lstStyle/>
          <a:p>
            <a:pPr algn="ctr"/>
            <a:r>
              <a:rPr lang="en-US" sz="1000" dirty="0"/>
              <a:t>Chicago Crime Density with </a:t>
            </a:r>
            <a:r>
              <a:rPr lang="en-US" sz="1000" dirty="0" smtClean="0"/>
              <a:t>Transit Station Markers</a:t>
            </a:r>
            <a:endParaRPr lang="en-US" sz="1000" dirty="0"/>
          </a:p>
        </p:txBody>
      </p:sp>
      <p:sp>
        <p:nvSpPr>
          <p:cNvPr id="8" name="Content Placeholder 1"/>
          <p:cNvSpPr txBox="1">
            <a:spLocks/>
          </p:cNvSpPr>
          <p:nvPr/>
        </p:nvSpPr>
        <p:spPr>
          <a:xfrm>
            <a:off x="4648200" y="1981200"/>
            <a:ext cx="4267199" cy="3352800"/>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smtClean="0"/>
              <a:t>Transit Patterns  seem to closely mirror crime patterns or vice versa.  </a:t>
            </a:r>
          </a:p>
          <a:p>
            <a:endParaRPr lang="en-US" sz="1400" dirty="0"/>
          </a:p>
          <a:p>
            <a:r>
              <a:rPr lang="en-US" sz="1400" dirty="0" smtClean="0"/>
              <a:t>Transit systems provide criminals with  easy/distracted targets, anonymity, and built-in escape routes. </a:t>
            </a:r>
          </a:p>
          <a:p>
            <a:endParaRPr lang="en-US" sz="1400" dirty="0" smtClean="0"/>
          </a:p>
          <a:p>
            <a:r>
              <a:rPr lang="en-US" sz="1400" dirty="0" smtClean="0"/>
              <a:t>Given a relatively mobile culture, community transit characteristics may be a stronger predictor of crime rate than traditional demographics. </a:t>
            </a:r>
          </a:p>
          <a:p>
            <a:endParaRPr lang="en-US" sz="1400" dirty="0" smtClean="0"/>
          </a:p>
          <a:p>
            <a:pPr marL="18288" indent="0">
              <a:buNone/>
            </a:pPr>
            <a:r>
              <a:rPr lang="en-US" sz="1400" dirty="0" smtClean="0"/>
              <a:t> </a:t>
            </a:r>
            <a:endParaRPr lang="en-US" sz="1400" dirty="0"/>
          </a:p>
        </p:txBody>
      </p:sp>
      <p:pic>
        <p:nvPicPr>
          <p:cNvPr id="7" name="Picture 6"/>
          <p:cNvPicPr>
            <a:picLocks noChangeAspect="1"/>
          </p:cNvPicPr>
          <p:nvPr/>
        </p:nvPicPr>
        <p:blipFill>
          <a:blip r:embed="rId3"/>
          <a:stretch>
            <a:fillRect/>
          </a:stretch>
        </p:blipFill>
        <p:spPr>
          <a:xfrm>
            <a:off x="609600" y="2025400"/>
            <a:ext cx="3886200" cy="4451599"/>
          </a:xfrm>
          <a:prstGeom prst="rect">
            <a:avLst/>
          </a:prstGeom>
        </p:spPr>
      </p:pic>
    </p:spTree>
    <p:extLst>
      <p:ext uri="{BB962C8B-B14F-4D97-AF65-F5344CB8AC3E}">
        <p14:creationId xmlns:p14="http://schemas.microsoft.com/office/powerpoint/2010/main" val="195051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fontScale="92500" lnSpcReduction="10000"/>
          </a:bodyPr>
          <a:lstStyle/>
          <a:p>
            <a:pPr marL="18288" indent="0">
              <a:buNone/>
            </a:pPr>
            <a:r>
              <a:rPr lang="en-US" sz="1600" dirty="0">
                <a:effectLst/>
              </a:rPr>
              <a:t>Contrary to the initial hypothesis, crime rates do not decrease as one gets closer to a given police department.  While the effects are not extreme, Violent Crime and Non-Violent Property Crime rates actually increase:</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800" dirty="0" smtClean="0"/>
              <a:t>Proximity to Police Stations</a:t>
            </a:r>
            <a:endParaRPr lang="en-US" sz="4800" dirty="0"/>
          </a:p>
        </p:txBody>
      </p:sp>
      <p:sp>
        <p:nvSpPr>
          <p:cNvPr id="8" name="Content Placeholder 1"/>
          <p:cNvSpPr txBox="1">
            <a:spLocks/>
          </p:cNvSpPr>
          <p:nvPr/>
        </p:nvSpPr>
        <p:spPr>
          <a:xfrm>
            <a:off x="3657600" y="5163342"/>
            <a:ext cx="5257799" cy="1542258"/>
          </a:xfrm>
          <a:prstGeom prst="rect">
            <a:avLst/>
          </a:prstGeom>
        </p:spPr>
        <p:txBody>
          <a:bodyPr vert="horz" lIns="91440" tIns="45720" rIns="91440" bIns="45720" rtlCol="0" anchor="ctr">
            <a:normAutofit fontScale="70000" lnSpcReduction="20000"/>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a:t>While area shrinks 98% from a 2km radius to a ¼ km, density increases by 54%. </a:t>
            </a:r>
            <a:endParaRPr lang="en-US" sz="1400" dirty="0" smtClean="0"/>
          </a:p>
          <a:p>
            <a:endParaRPr lang="en-US" sz="1400" dirty="0" smtClean="0"/>
          </a:p>
          <a:p>
            <a:r>
              <a:rPr lang="en-US" sz="1400" dirty="0" smtClean="0"/>
              <a:t>This </a:t>
            </a:r>
            <a:r>
              <a:rPr lang="en-US" sz="1400" dirty="0"/>
              <a:t>does not negate the theory that police presence acts as a deterrent.  However, if it is a deterrent as one would expect, that effect is not strong enough to offset more frequent patrols.  </a:t>
            </a:r>
            <a:endParaRPr lang="en-US" sz="1400" dirty="0" smtClean="0"/>
          </a:p>
          <a:p>
            <a:endParaRPr lang="en-US" sz="1400" dirty="0" smtClean="0"/>
          </a:p>
          <a:p>
            <a:r>
              <a:rPr lang="en-US" sz="1400" dirty="0" smtClean="0"/>
              <a:t>To </a:t>
            </a:r>
            <a:r>
              <a:rPr lang="en-US" sz="1400" dirty="0"/>
              <a:t>prove or disprove deterrent effects, one would need to contrast crime patterns around a given PD before and after being built.</a:t>
            </a:r>
            <a:endParaRPr lang="en-US" sz="1400" dirty="0" smtClean="0"/>
          </a:p>
          <a:p>
            <a:pPr marL="18288" indent="0">
              <a:buNone/>
            </a:pPr>
            <a:r>
              <a:rPr lang="en-US" sz="1400" dirty="0" smtClean="0"/>
              <a:t> </a:t>
            </a:r>
            <a:endParaRPr lang="en-US" sz="1400"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61937" y="1905000"/>
            <a:ext cx="3005137" cy="1981199"/>
          </a:xfrm>
          <a:prstGeom prst="rect">
            <a:avLst/>
          </a:prstGeom>
          <a:no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 y="4038600"/>
            <a:ext cx="3005137"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5"/>
          <a:stretch>
            <a:fillRect/>
          </a:stretch>
        </p:blipFill>
        <p:spPr>
          <a:xfrm>
            <a:off x="3780970" y="1905000"/>
            <a:ext cx="5058229" cy="3124200"/>
          </a:xfrm>
          <a:prstGeom prst="rect">
            <a:avLst/>
          </a:prstGeom>
        </p:spPr>
      </p:pic>
    </p:spTree>
    <p:extLst>
      <p:ext uri="{BB962C8B-B14F-4D97-AF65-F5344CB8AC3E}">
        <p14:creationId xmlns:p14="http://schemas.microsoft.com/office/powerpoint/2010/main" val="235794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a:bodyPr>
          <a:lstStyle/>
          <a:p>
            <a:pPr marL="18288" indent="0">
              <a:buNone/>
            </a:pPr>
            <a:r>
              <a:rPr lang="en-US" sz="1600" dirty="0" smtClean="0">
                <a:effectLst/>
              </a:rPr>
              <a:t>For mass transit locations the initial hypothesis appears to be correct.  Crime </a:t>
            </a:r>
            <a:r>
              <a:rPr lang="en-US" sz="1600" dirty="0">
                <a:effectLst/>
              </a:rPr>
              <a:t>rate (density) </a:t>
            </a:r>
            <a:r>
              <a:rPr lang="en-US" sz="1600" dirty="0" smtClean="0">
                <a:effectLst/>
              </a:rPr>
              <a:t>clearly increases as one moves closer to a given transit station. </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800" dirty="0" smtClean="0"/>
              <a:t>Proximity to Transit Stations</a:t>
            </a:r>
            <a:endParaRPr lang="en-US" sz="4800" dirty="0"/>
          </a:p>
        </p:txBody>
      </p:sp>
      <p:sp>
        <p:nvSpPr>
          <p:cNvPr id="8" name="Content Placeholder 1"/>
          <p:cNvSpPr txBox="1">
            <a:spLocks/>
          </p:cNvSpPr>
          <p:nvPr/>
        </p:nvSpPr>
        <p:spPr>
          <a:xfrm>
            <a:off x="3657600" y="5163342"/>
            <a:ext cx="5257799" cy="1542258"/>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400" dirty="0">
                <a:effectLst/>
              </a:rPr>
              <a:t>Density increases by 913% as one moves from 2km to a 1/4 km from a given transit station.  </a:t>
            </a:r>
            <a:endParaRPr lang="en-US" sz="1400" dirty="0" smtClean="0">
              <a:effectLst/>
            </a:endParaRPr>
          </a:p>
          <a:p>
            <a:endParaRPr lang="en-US" sz="1400" dirty="0">
              <a:effectLst/>
            </a:endParaRPr>
          </a:p>
          <a:p>
            <a:r>
              <a:rPr lang="en-US" sz="1400" dirty="0" smtClean="0">
                <a:effectLst/>
              </a:rPr>
              <a:t>This </a:t>
            </a:r>
            <a:r>
              <a:rPr lang="en-US" sz="1400" dirty="0">
                <a:effectLst/>
              </a:rPr>
              <a:t>effect starts to flatten out beyond 2 square kilometers.</a:t>
            </a:r>
            <a:r>
              <a:rPr lang="en-US" sz="1400" dirty="0" smtClean="0"/>
              <a:t> </a:t>
            </a:r>
          </a:p>
          <a:p>
            <a:endParaRPr lang="en-US" sz="1400" dirty="0" smtClean="0"/>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05000"/>
            <a:ext cx="3009899" cy="1981199"/>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3977482"/>
            <a:ext cx="2997403" cy="196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5"/>
          <a:stretch>
            <a:fillRect/>
          </a:stretch>
        </p:blipFill>
        <p:spPr>
          <a:xfrm>
            <a:off x="3767454" y="1905000"/>
            <a:ext cx="5038090" cy="3125680"/>
          </a:xfrm>
          <a:prstGeom prst="rect">
            <a:avLst/>
          </a:prstGeom>
        </p:spPr>
      </p:pic>
    </p:spTree>
    <p:extLst>
      <p:ext uri="{BB962C8B-B14F-4D97-AF65-F5344CB8AC3E}">
        <p14:creationId xmlns:p14="http://schemas.microsoft.com/office/powerpoint/2010/main" val="47629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3000"/>
            <a:ext cx="8839200" cy="762000"/>
          </a:xfrm>
        </p:spPr>
        <p:txBody>
          <a:bodyPr>
            <a:normAutofit fontScale="77500" lnSpcReduction="20000"/>
          </a:bodyPr>
          <a:lstStyle/>
          <a:p>
            <a:pPr marL="18288" indent="0">
              <a:buNone/>
            </a:pPr>
            <a:r>
              <a:rPr lang="en-US" sz="1600" dirty="0">
                <a:effectLst/>
              </a:rPr>
              <a:t>Given the structure and political influence of community organizations, it may prove equally useful to view crime rates and any resource deployment recommendations bounded by community borders.  </a:t>
            </a:r>
            <a:r>
              <a:rPr lang="en-US" sz="1600" dirty="0" smtClean="0">
                <a:effectLst/>
              </a:rPr>
              <a:t>The </a:t>
            </a:r>
            <a:r>
              <a:rPr lang="en-US" sz="1600" dirty="0">
                <a:effectLst/>
              </a:rPr>
              <a:t>following choropleth displays Chicago communities according to increasing crime rate as measured by annualized crime rate per square kilometer.</a:t>
            </a:r>
            <a:r>
              <a:rPr lang="en-US" sz="1600" dirty="0" smtClean="0">
                <a:effectLst/>
              </a:rPr>
              <a:t> </a:t>
            </a:r>
            <a:endParaRPr lang="en-US" sz="1600" dirty="0"/>
          </a:p>
        </p:txBody>
      </p:sp>
      <p:sp>
        <p:nvSpPr>
          <p:cNvPr id="3" name="Title 2"/>
          <p:cNvSpPr>
            <a:spLocks noGrp="1"/>
          </p:cNvSpPr>
          <p:nvPr>
            <p:ph type="title"/>
          </p:nvPr>
        </p:nvSpPr>
        <p:spPr>
          <a:xfrm>
            <a:off x="152400" y="152400"/>
            <a:ext cx="8839200" cy="914400"/>
          </a:xfrm>
          <a:solidFill>
            <a:schemeClr val="accent3">
              <a:lumMod val="60000"/>
              <a:lumOff val="40000"/>
            </a:schemeClr>
          </a:solidFill>
        </p:spPr>
        <p:txBody>
          <a:bodyPr/>
          <a:lstStyle/>
          <a:p>
            <a:r>
              <a:rPr lang="en-US" sz="4400" dirty="0" smtClean="0"/>
              <a:t>Density @ the Community Level</a:t>
            </a:r>
            <a:endParaRPr lang="en-US" sz="4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905000"/>
            <a:ext cx="4189294"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6877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361</TotalTime>
  <Words>2201</Words>
  <Application>Microsoft Office PowerPoint</Application>
  <PresentationFormat>On-screen Show (4:3)</PresentationFormat>
  <Paragraphs>182</Paragraphs>
  <Slides>17</Slides>
  <Notes>15</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Elemental</vt:lpstr>
      <vt:lpstr>The Habitat of Crime</vt:lpstr>
      <vt:lpstr>Introduction</vt:lpstr>
      <vt:lpstr> Data</vt:lpstr>
      <vt:lpstr> A View of Chicago Crime</vt:lpstr>
      <vt:lpstr>Heat Map with Police Stations</vt:lpstr>
      <vt:lpstr>Heat Map with Transit Stations</vt:lpstr>
      <vt:lpstr>Proximity to Police Stations</vt:lpstr>
      <vt:lpstr>Proximity to Transit Stations</vt:lpstr>
      <vt:lpstr>Density @ the Community Level</vt:lpstr>
      <vt:lpstr>Density @ the Community Level</vt:lpstr>
      <vt:lpstr>Density @ the Community Level</vt:lpstr>
      <vt:lpstr>Demographics and Other Community Level Characteristics</vt:lpstr>
      <vt:lpstr>Demographics and Other Community Level Characteristics</vt:lpstr>
      <vt:lpstr>Proximity to Transit Stations</vt:lpstr>
      <vt:lpstr>Modeling</vt:lpstr>
      <vt:lpstr>Introduction</vt:lpstr>
      <vt:lpstr>Introduction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Habitat of Crime</dc:title>
  <dc:creator>Jonathan Morken</dc:creator>
  <cp:lastModifiedBy>Jonathan Morken</cp:lastModifiedBy>
  <cp:revision>27</cp:revision>
  <dcterms:created xsi:type="dcterms:W3CDTF">2016-05-01T19:05:56Z</dcterms:created>
  <dcterms:modified xsi:type="dcterms:W3CDTF">2016-05-02T01:07:53Z</dcterms:modified>
</cp:coreProperties>
</file>